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3" r:id="rId6"/>
  </p:sldMasterIdLst>
  <p:notesMasterIdLst>
    <p:notesMasterId r:id="rId42"/>
  </p:notesMasterIdLst>
  <p:handoutMasterIdLst>
    <p:handoutMasterId r:id="rId43"/>
  </p:handoutMasterIdLst>
  <p:sldIdLst>
    <p:sldId id="2912" r:id="rId7"/>
    <p:sldId id="3370" r:id="rId8"/>
    <p:sldId id="3369" r:id="rId9"/>
    <p:sldId id="3380" r:id="rId10"/>
    <p:sldId id="3291" r:id="rId11"/>
    <p:sldId id="2941" r:id="rId12"/>
    <p:sldId id="3379" r:id="rId13"/>
    <p:sldId id="2877" r:id="rId14"/>
    <p:sldId id="512" r:id="rId15"/>
    <p:sldId id="3378" r:id="rId16"/>
    <p:sldId id="3348" r:id="rId17"/>
    <p:sldId id="3384" r:id="rId18"/>
    <p:sldId id="3365" r:id="rId19"/>
    <p:sldId id="3367" r:id="rId20"/>
    <p:sldId id="349" r:id="rId21"/>
    <p:sldId id="3383" r:id="rId22"/>
    <p:sldId id="317" r:id="rId23"/>
    <p:sldId id="3368" r:id="rId24"/>
    <p:sldId id="472" r:id="rId25"/>
    <p:sldId id="501" r:id="rId26"/>
    <p:sldId id="499" r:id="rId27"/>
    <p:sldId id="3385" r:id="rId28"/>
    <p:sldId id="3387" r:id="rId29"/>
    <p:sldId id="351" r:id="rId30"/>
    <p:sldId id="3391" r:id="rId31"/>
    <p:sldId id="3388" r:id="rId32"/>
    <p:sldId id="3389" r:id="rId33"/>
    <p:sldId id="3390" r:id="rId34"/>
    <p:sldId id="3392" r:id="rId35"/>
    <p:sldId id="3381" r:id="rId36"/>
    <p:sldId id="3373" r:id="rId37"/>
    <p:sldId id="3374" r:id="rId38"/>
    <p:sldId id="2939" r:id="rId39"/>
    <p:sldId id="2940" r:id="rId40"/>
    <p:sldId id="29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67" autoAdjust="0"/>
    <p:restoredTop sz="77262" autoAdjust="0"/>
  </p:normalViewPr>
  <p:slideViewPr>
    <p:cSldViewPr snapToGrid="0">
      <p:cViewPr varScale="1">
        <p:scale>
          <a:sx n="55" d="100"/>
          <a:sy n="55" d="100"/>
        </p:scale>
        <p:origin x="1860" y="78"/>
      </p:cViewPr>
      <p:guideLst/>
    </p:cSldViewPr>
  </p:slideViewPr>
  <p:notesTextViewPr>
    <p:cViewPr>
      <p:scale>
        <a:sx n="1" d="1"/>
        <a:sy n="1" d="1"/>
      </p:scale>
      <p:origin x="0" y="0"/>
    </p:cViewPr>
  </p:notesTextViewPr>
  <p:sorterViewPr>
    <p:cViewPr>
      <p:scale>
        <a:sx n="100" d="100"/>
        <a:sy n="100" d="100"/>
      </p:scale>
      <p:origin x="0" y="-1308"/>
    </p:cViewPr>
  </p:sorterViewPr>
  <p:notesViewPr>
    <p:cSldViewPr snapToGrid="0">
      <p:cViewPr varScale="1">
        <p:scale>
          <a:sx n="75" d="100"/>
          <a:sy n="75" d="100"/>
        </p:scale>
        <p:origin x="3448"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C5665-254B-4D75-A3D3-5E4F387F36C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9C8B0685-8923-46A8-B59B-0D6072447EDD}">
      <dgm:prSet phldrT="[Text]" custT="1"/>
      <dgm:spPr>
        <a:solidFill>
          <a:schemeClr val="accent1">
            <a:lumMod val="20000"/>
            <a:lumOff val="80000"/>
          </a:schemeClr>
        </a:solidFill>
        <a:ln>
          <a:solidFill>
            <a:srgbClr val="002060"/>
          </a:solidFill>
        </a:ln>
      </dgm:spPr>
      <dgm:t>
        <a:bodyPr/>
        <a:lstStyle/>
        <a:p>
          <a:r>
            <a:rPr lang="en-US" sz="1600" b="1" dirty="0">
              <a:solidFill>
                <a:srgbClr val="000000"/>
              </a:solidFill>
              <a:latin typeface="Source Sans Pro" panose="020B0503030403020204" pitchFamily="34" charset="0"/>
            </a:rPr>
            <a:t>Growth</a:t>
          </a:r>
        </a:p>
      </dgm:t>
    </dgm:pt>
    <dgm:pt modelId="{6D6AD336-8E52-4454-91BE-2A3DBD08350F}" type="parTrans" cxnId="{0EA30B0D-7BDD-470D-B4BB-00D17ACD6443}">
      <dgm:prSet/>
      <dgm:spPr/>
      <dgm:t>
        <a:bodyPr/>
        <a:lstStyle/>
        <a:p>
          <a:endParaRPr lang="en-US"/>
        </a:p>
      </dgm:t>
    </dgm:pt>
    <dgm:pt modelId="{7127F6F0-58CC-4C8C-8537-33E4D768BEBD}" type="sibTrans" cxnId="{0EA30B0D-7BDD-470D-B4BB-00D17ACD6443}">
      <dgm:prSet/>
      <dgm:spPr/>
      <dgm:t>
        <a:bodyPr/>
        <a:lstStyle/>
        <a:p>
          <a:endParaRPr lang="en-US"/>
        </a:p>
      </dgm:t>
    </dgm:pt>
    <dgm:pt modelId="{EDDBC112-F0CB-4F36-BC03-B2FEBCAC1093}">
      <dgm:prSet phldrT="[Text]" custT="1"/>
      <dgm:spPr/>
      <dgm:t>
        <a:bodyPr/>
        <a:lstStyle/>
        <a:p>
          <a:pPr algn="l">
            <a:buFont typeface="Arial" panose="020B0604020202020204" pitchFamily="34" charset="0"/>
            <a:buChar char="•"/>
          </a:pPr>
          <a:r>
            <a:rPr lang="en-US" sz="1600" b="0" dirty="0">
              <a:latin typeface="Source Sans Pro" panose="020B0503030403020204" pitchFamily="34" charset="0"/>
            </a:rPr>
            <a:t>Start Up</a:t>
          </a:r>
        </a:p>
      </dgm:t>
    </dgm:pt>
    <dgm:pt modelId="{9A09FCDB-4C7A-459A-84CD-B51A89D28351}" type="parTrans" cxnId="{855FE72E-9509-4C9A-90F3-C74FA7E3778C}">
      <dgm:prSet/>
      <dgm:spPr/>
      <dgm:t>
        <a:bodyPr/>
        <a:lstStyle/>
        <a:p>
          <a:endParaRPr lang="en-US"/>
        </a:p>
      </dgm:t>
    </dgm:pt>
    <dgm:pt modelId="{8D760E4B-96EB-41C6-B811-5799AE860C1F}" type="sibTrans" cxnId="{855FE72E-9509-4C9A-90F3-C74FA7E3778C}">
      <dgm:prSet/>
      <dgm:spPr/>
      <dgm:t>
        <a:bodyPr/>
        <a:lstStyle/>
        <a:p>
          <a:endParaRPr lang="en-US"/>
        </a:p>
      </dgm:t>
    </dgm:pt>
    <dgm:pt modelId="{C899A1B8-3C14-4697-9A1B-5AF23E51A627}">
      <dgm:prSet phldrT="[Text]" custT="1"/>
      <dgm:spPr>
        <a:solidFill>
          <a:schemeClr val="accent1">
            <a:lumMod val="20000"/>
            <a:lumOff val="80000"/>
          </a:schemeClr>
        </a:solidFill>
        <a:ln>
          <a:solidFill>
            <a:srgbClr val="002060"/>
          </a:solidFill>
        </a:ln>
      </dgm:spPr>
      <dgm:t>
        <a:bodyPr/>
        <a:lstStyle/>
        <a:p>
          <a:r>
            <a:rPr lang="en-US" sz="1600" b="1" dirty="0">
              <a:solidFill>
                <a:srgbClr val="000000"/>
              </a:solidFill>
              <a:latin typeface="Source Sans Pro" panose="020B0503030403020204" pitchFamily="34" charset="0"/>
            </a:rPr>
            <a:t>Increase Profits </a:t>
          </a:r>
        </a:p>
      </dgm:t>
    </dgm:pt>
    <dgm:pt modelId="{4FADBE9C-186A-4059-95F1-F77AD1667FF8}" type="parTrans" cxnId="{BDBE1D62-F32A-4F08-8B73-331D3554068E}">
      <dgm:prSet/>
      <dgm:spPr/>
      <dgm:t>
        <a:bodyPr/>
        <a:lstStyle/>
        <a:p>
          <a:endParaRPr lang="en-US"/>
        </a:p>
      </dgm:t>
    </dgm:pt>
    <dgm:pt modelId="{A94FA943-97FD-4BB3-9D1C-CF6340BF76D0}" type="sibTrans" cxnId="{BDBE1D62-F32A-4F08-8B73-331D3554068E}">
      <dgm:prSet/>
      <dgm:spPr/>
      <dgm:t>
        <a:bodyPr/>
        <a:lstStyle/>
        <a:p>
          <a:endParaRPr lang="en-US"/>
        </a:p>
      </dgm:t>
    </dgm:pt>
    <dgm:pt modelId="{D7A43EAB-B3AA-4B33-8A5A-589E65A0EF84}">
      <dgm:prSet phldrT="[Text]" custT="1"/>
      <dgm:spPr/>
      <dgm:t>
        <a:bodyPr/>
        <a:lstStyle/>
        <a:p>
          <a:r>
            <a:rPr lang="en-US" sz="1600" b="0" dirty="0">
              <a:latin typeface="Source Sans Pro" panose="020B0503030403020204" pitchFamily="34" charset="0"/>
            </a:rPr>
            <a:t>Working Capital</a:t>
          </a:r>
        </a:p>
      </dgm:t>
    </dgm:pt>
    <dgm:pt modelId="{E0AB31E1-B996-4BEF-9501-4DC4C1F1F841}" type="parTrans" cxnId="{1177929D-BD87-452C-90B8-623D8E9EBE9A}">
      <dgm:prSet/>
      <dgm:spPr/>
      <dgm:t>
        <a:bodyPr/>
        <a:lstStyle/>
        <a:p>
          <a:endParaRPr lang="en-US"/>
        </a:p>
      </dgm:t>
    </dgm:pt>
    <dgm:pt modelId="{EE1B29F1-6421-4D0A-8EE3-E03D6C2575DC}" type="sibTrans" cxnId="{1177929D-BD87-452C-90B8-623D8E9EBE9A}">
      <dgm:prSet/>
      <dgm:spPr/>
      <dgm:t>
        <a:bodyPr/>
        <a:lstStyle/>
        <a:p>
          <a:endParaRPr lang="en-US"/>
        </a:p>
      </dgm:t>
    </dgm:pt>
    <dgm:pt modelId="{FF5B07AE-AC9A-4407-A135-014794ABBE92}">
      <dgm:prSet phldrT="[Text]" custT="1"/>
      <dgm:spPr>
        <a:solidFill>
          <a:schemeClr val="accent1">
            <a:lumMod val="20000"/>
            <a:lumOff val="80000"/>
          </a:schemeClr>
        </a:solidFill>
        <a:ln>
          <a:solidFill>
            <a:srgbClr val="002060"/>
          </a:solidFill>
        </a:ln>
      </dgm:spPr>
      <dgm:t>
        <a:bodyPr/>
        <a:lstStyle/>
        <a:p>
          <a:r>
            <a:rPr lang="en-US" sz="1600" b="1" dirty="0">
              <a:solidFill>
                <a:srgbClr val="000000"/>
              </a:solidFill>
              <a:latin typeface="Source Sans Pro" panose="020B0503030403020204" pitchFamily="34" charset="0"/>
            </a:rPr>
            <a:t>Grow Sales</a:t>
          </a:r>
        </a:p>
      </dgm:t>
    </dgm:pt>
    <dgm:pt modelId="{7BF41981-A9ED-401E-B14B-FCC79E279297}" type="parTrans" cxnId="{1CF5DBBD-73AC-40B9-ADD5-D65AE73306CA}">
      <dgm:prSet/>
      <dgm:spPr/>
      <dgm:t>
        <a:bodyPr/>
        <a:lstStyle/>
        <a:p>
          <a:endParaRPr lang="en-US"/>
        </a:p>
      </dgm:t>
    </dgm:pt>
    <dgm:pt modelId="{60402A2A-4EB0-44B7-8E48-86C63E966143}" type="sibTrans" cxnId="{1CF5DBBD-73AC-40B9-ADD5-D65AE73306CA}">
      <dgm:prSet/>
      <dgm:spPr/>
      <dgm:t>
        <a:bodyPr/>
        <a:lstStyle/>
        <a:p>
          <a:endParaRPr lang="en-US"/>
        </a:p>
      </dgm:t>
    </dgm:pt>
    <dgm:pt modelId="{81612B6D-2008-43F1-A2A7-24549DA54FB7}">
      <dgm:prSet phldrT="[Text]" custT="1"/>
      <dgm:spPr/>
      <dgm:t>
        <a:bodyPr/>
        <a:lstStyle/>
        <a:p>
          <a:pPr algn="ctr">
            <a:buFont typeface="Arial" panose="020B0604020202020204" pitchFamily="34" charset="0"/>
            <a:buNone/>
          </a:pPr>
          <a:endParaRPr lang="en-US" sz="1600" b="0" dirty="0">
            <a:latin typeface="Source Sans Pro" panose="020B0503030403020204" pitchFamily="34" charset="0"/>
          </a:endParaRPr>
        </a:p>
      </dgm:t>
    </dgm:pt>
    <dgm:pt modelId="{75ADC55F-9194-4A57-A5E7-DAD0F6A7D3CD}" type="parTrans" cxnId="{24C23ADF-139F-480D-810C-B82B4145D3D5}">
      <dgm:prSet/>
      <dgm:spPr/>
      <dgm:t>
        <a:bodyPr/>
        <a:lstStyle/>
        <a:p>
          <a:endParaRPr lang="en-US"/>
        </a:p>
      </dgm:t>
    </dgm:pt>
    <dgm:pt modelId="{157F4A38-DEC5-4699-8081-00CF2E0DFB91}" type="sibTrans" cxnId="{24C23ADF-139F-480D-810C-B82B4145D3D5}">
      <dgm:prSet/>
      <dgm:spPr/>
      <dgm:t>
        <a:bodyPr/>
        <a:lstStyle/>
        <a:p>
          <a:endParaRPr lang="en-US"/>
        </a:p>
      </dgm:t>
    </dgm:pt>
    <dgm:pt modelId="{596AEC98-1BF6-4E92-994D-BDC41CC8DCEF}">
      <dgm:prSet phldrT="[Text]" custT="1"/>
      <dgm:spPr/>
      <dgm:t>
        <a:bodyPr/>
        <a:lstStyle/>
        <a:p>
          <a:r>
            <a:rPr lang="en-US" sz="1600" b="0" dirty="0">
              <a:latin typeface="Source Sans Pro" panose="020B0503030403020204" pitchFamily="34" charset="0"/>
            </a:rPr>
            <a:t>Fixed asset refinance </a:t>
          </a:r>
        </a:p>
      </dgm:t>
    </dgm:pt>
    <dgm:pt modelId="{5CDF330B-E7A4-4F1C-A764-85ED064E1570}" type="parTrans" cxnId="{42C1A033-0CE3-4F67-9240-DCE8AAA69706}">
      <dgm:prSet/>
      <dgm:spPr/>
      <dgm:t>
        <a:bodyPr/>
        <a:lstStyle/>
        <a:p>
          <a:endParaRPr lang="en-US"/>
        </a:p>
      </dgm:t>
    </dgm:pt>
    <dgm:pt modelId="{AF896F2E-5715-46B8-8803-770D980371CA}" type="sibTrans" cxnId="{42C1A033-0CE3-4F67-9240-DCE8AAA69706}">
      <dgm:prSet/>
      <dgm:spPr/>
      <dgm:t>
        <a:bodyPr/>
        <a:lstStyle/>
        <a:p>
          <a:endParaRPr lang="en-US"/>
        </a:p>
      </dgm:t>
    </dgm:pt>
    <dgm:pt modelId="{71A50B23-5B37-40F0-A7AF-CD2B72C740D4}">
      <dgm:prSet custT="1"/>
      <dgm:spPr/>
      <dgm:t>
        <a:bodyPr/>
        <a:lstStyle/>
        <a:p>
          <a:pPr algn="l">
            <a:buFont typeface="Arial" panose="020B0604020202020204" pitchFamily="34" charset="0"/>
            <a:buChar char="•"/>
          </a:pPr>
          <a:endParaRPr lang="en-US" sz="1600" b="0">
            <a:latin typeface="Source Sans Pro" panose="020B0503030403020204" pitchFamily="34" charset="0"/>
          </a:endParaRPr>
        </a:p>
      </dgm:t>
    </dgm:pt>
    <dgm:pt modelId="{A377FC55-8F3B-4C77-89D7-1D92987BCA7B}" type="parTrans" cxnId="{27829E7E-E0A0-4C34-841C-686496955391}">
      <dgm:prSet/>
      <dgm:spPr/>
      <dgm:t>
        <a:bodyPr/>
        <a:lstStyle/>
        <a:p>
          <a:endParaRPr lang="en-US"/>
        </a:p>
      </dgm:t>
    </dgm:pt>
    <dgm:pt modelId="{0AFC046D-1178-4C37-BBA9-C033E6247808}" type="sibTrans" cxnId="{27829E7E-E0A0-4C34-841C-686496955391}">
      <dgm:prSet/>
      <dgm:spPr/>
      <dgm:t>
        <a:bodyPr/>
        <a:lstStyle/>
        <a:p>
          <a:endParaRPr lang="en-US"/>
        </a:p>
      </dgm:t>
    </dgm:pt>
    <dgm:pt modelId="{2BEBB5BB-E8FF-4207-BBDF-78B4CFD3EA91}">
      <dgm:prSet phldrT="[Text]" custT="1"/>
      <dgm:spPr/>
      <dgm:t>
        <a:bodyPr/>
        <a:lstStyle/>
        <a:p>
          <a:pPr algn="l" rtl="0">
            <a:buFont typeface="Arial" panose="020B0604020202020204" pitchFamily="34" charset="0"/>
            <a:buChar char="•"/>
          </a:pPr>
          <a:r>
            <a:rPr lang="en-US" sz="1600" b="0" dirty="0">
              <a:latin typeface="Source Sans Pro"/>
              <a:ea typeface="Source Sans Pro"/>
            </a:rPr>
            <a:t>Fixed asset acquisition </a:t>
          </a:r>
        </a:p>
      </dgm:t>
    </dgm:pt>
    <dgm:pt modelId="{EA04BE28-A13E-4F2B-82D7-623ACC4294DF}" type="parTrans" cxnId="{2D8CB539-0D90-4EC7-B98E-535C1AF119E9}">
      <dgm:prSet/>
      <dgm:spPr/>
      <dgm:t>
        <a:bodyPr/>
        <a:lstStyle/>
        <a:p>
          <a:endParaRPr lang="en-US"/>
        </a:p>
      </dgm:t>
    </dgm:pt>
    <dgm:pt modelId="{18671FC9-89D7-40AE-B829-48B78E0ED8E9}" type="sibTrans" cxnId="{2D8CB539-0D90-4EC7-B98E-535C1AF119E9}">
      <dgm:prSet/>
      <dgm:spPr/>
      <dgm:t>
        <a:bodyPr/>
        <a:lstStyle/>
        <a:p>
          <a:endParaRPr lang="en-US"/>
        </a:p>
      </dgm:t>
    </dgm:pt>
    <dgm:pt modelId="{DE6372E4-A24C-4160-8A67-F02826C00AEA}">
      <dgm:prSet custT="1"/>
      <dgm:spPr/>
      <dgm:t>
        <a:bodyPr/>
        <a:lstStyle/>
        <a:p>
          <a:pPr algn="l">
            <a:buFont typeface="Arial" panose="020B0604020202020204" pitchFamily="34" charset="0"/>
            <a:buChar char="•"/>
          </a:pPr>
          <a:r>
            <a:rPr lang="en-US" sz="1600" b="0" dirty="0">
              <a:latin typeface="Source Sans Pro" panose="020B0503030403020204" pitchFamily="34" charset="0"/>
            </a:rPr>
            <a:t>Purchase order and contract financing  </a:t>
          </a:r>
        </a:p>
      </dgm:t>
    </dgm:pt>
    <dgm:pt modelId="{C70AFA02-F57D-4BAF-84D4-D51015DC8426}" type="parTrans" cxnId="{F524A9C6-9577-404E-8D64-6668E4A8857F}">
      <dgm:prSet/>
      <dgm:spPr/>
      <dgm:t>
        <a:bodyPr/>
        <a:lstStyle/>
        <a:p>
          <a:endParaRPr lang="en-US"/>
        </a:p>
      </dgm:t>
    </dgm:pt>
    <dgm:pt modelId="{5FE54091-940B-44A9-A0AC-134EE5670093}" type="sibTrans" cxnId="{F524A9C6-9577-404E-8D64-6668E4A8857F}">
      <dgm:prSet/>
      <dgm:spPr/>
      <dgm:t>
        <a:bodyPr/>
        <a:lstStyle/>
        <a:p>
          <a:endParaRPr lang="en-US"/>
        </a:p>
      </dgm:t>
    </dgm:pt>
    <dgm:pt modelId="{2D2689C5-B2A7-497E-A122-F2F28A30E548}">
      <dgm:prSet custT="1"/>
      <dgm:spPr/>
      <dgm:t>
        <a:bodyPr/>
        <a:lstStyle/>
        <a:p>
          <a:pPr algn="l">
            <a:buFont typeface="Arial" panose="020B0604020202020204" pitchFamily="34" charset="0"/>
            <a:buChar char="•"/>
          </a:pPr>
          <a:r>
            <a:rPr lang="en-US" sz="1600" b="0" dirty="0">
              <a:latin typeface="Source Sans Pro" panose="020B0503030403020204" pitchFamily="34" charset="0"/>
            </a:rPr>
            <a:t>Working Capital</a:t>
          </a:r>
        </a:p>
      </dgm:t>
    </dgm:pt>
    <dgm:pt modelId="{E2C9B6EF-2419-4E5B-81D2-7683EB96578B}" type="sibTrans" cxnId="{162F3FF6-01C6-49FD-A996-C2EE66A4EACF}">
      <dgm:prSet/>
      <dgm:spPr/>
      <dgm:t>
        <a:bodyPr/>
        <a:lstStyle/>
        <a:p>
          <a:endParaRPr lang="en-US"/>
        </a:p>
      </dgm:t>
    </dgm:pt>
    <dgm:pt modelId="{AD2BBA54-83D7-4960-AF3A-125ABA967F53}" type="parTrans" cxnId="{162F3FF6-01C6-49FD-A996-C2EE66A4EACF}">
      <dgm:prSet/>
      <dgm:spPr/>
      <dgm:t>
        <a:bodyPr/>
        <a:lstStyle/>
        <a:p>
          <a:endParaRPr lang="en-US"/>
        </a:p>
      </dgm:t>
    </dgm:pt>
    <dgm:pt modelId="{7E8CC17D-5860-4B4F-A832-2F598E3900F1}">
      <dgm:prSet phldrT="[Text]" custT="1"/>
      <dgm:spPr/>
      <dgm:t>
        <a:bodyPr/>
        <a:lstStyle/>
        <a:p>
          <a:pPr algn="l">
            <a:buFont typeface="Arial" panose="020B0604020202020204" pitchFamily="34" charset="0"/>
            <a:buChar char="•"/>
          </a:pPr>
          <a:endParaRPr lang="en-US" sz="1600" b="0" dirty="0">
            <a:latin typeface="Source Sans Pro" panose="020B0503030403020204" pitchFamily="34" charset="0"/>
          </a:endParaRPr>
        </a:p>
      </dgm:t>
    </dgm:pt>
    <dgm:pt modelId="{6C84070A-6CEE-4BA4-BC1E-2ABB28A4F59E}" type="parTrans" cxnId="{53522396-E8F7-4B56-B698-878B3BC8CF93}">
      <dgm:prSet/>
      <dgm:spPr/>
      <dgm:t>
        <a:bodyPr/>
        <a:lstStyle/>
        <a:p>
          <a:endParaRPr lang="en-US"/>
        </a:p>
      </dgm:t>
    </dgm:pt>
    <dgm:pt modelId="{FC0E3362-45FB-4283-A497-A594E96F2373}" type="sibTrans" cxnId="{53522396-E8F7-4B56-B698-878B3BC8CF93}">
      <dgm:prSet/>
      <dgm:spPr/>
      <dgm:t>
        <a:bodyPr/>
        <a:lstStyle/>
        <a:p>
          <a:endParaRPr lang="en-US"/>
        </a:p>
      </dgm:t>
    </dgm:pt>
    <dgm:pt modelId="{71ED9E97-4DE3-4B29-9C39-D513583983F8}" type="pres">
      <dgm:prSet presAssocID="{24AC5665-254B-4D75-A3D3-5E4F387F36C2}" presName="theList" presStyleCnt="0">
        <dgm:presLayoutVars>
          <dgm:dir/>
          <dgm:animLvl val="lvl"/>
          <dgm:resizeHandles val="exact"/>
        </dgm:presLayoutVars>
      </dgm:prSet>
      <dgm:spPr/>
    </dgm:pt>
    <dgm:pt modelId="{A4FCEA7C-0833-4DB2-AF4A-DE60E75F2D37}" type="pres">
      <dgm:prSet presAssocID="{9C8B0685-8923-46A8-B59B-0D6072447EDD}" presName="compNode" presStyleCnt="0"/>
      <dgm:spPr/>
    </dgm:pt>
    <dgm:pt modelId="{2FA3103C-0C88-48A8-AB6E-926E50198E58}" type="pres">
      <dgm:prSet presAssocID="{9C8B0685-8923-46A8-B59B-0D6072447EDD}" presName="noGeometry" presStyleCnt="0"/>
      <dgm:spPr/>
    </dgm:pt>
    <dgm:pt modelId="{259AC295-49AA-445D-8C04-24D222C62632}" type="pres">
      <dgm:prSet presAssocID="{9C8B0685-8923-46A8-B59B-0D6072447EDD}" presName="childTextVisible" presStyleLbl="bgAccFollowNode1" presStyleIdx="0" presStyleCnt="3" custScaleX="124931" custLinFactNeighborX="14050" custLinFactNeighborY="-56411">
        <dgm:presLayoutVars>
          <dgm:bulletEnabled val="1"/>
        </dgm:presLayoutVars>
      </dgm:prSet>
      <dgm:spPr/>
    </dgm:pt>
    <dgm:pt modelId="{AE5D171E-52FD-49F6-AD69-6D48191B7EEC}" type="pres">
      <dgm:prSet presAssocID="{9C8B0685-8923-46A8-B59B-0D6072447EDD}" presName="childTextHidden" presStyleLbl="bgAccFollowNode1" presStyleIdx="0" presStyleCnt="3"/>
      <dgm:spPr/>
    </dgm:pt>
    <dgm:pt modelId="{327D333B-D6B1-4318-831C-C193C774396D}" type="pres">
      <dgm:prSet presAssocID="{9C8B0685-8923-46A8-B59B-0D6072447EDD}" presName="parentText" presStyleLbl="node1" presStyleIdx="0" presStyleCnt="3" custScaleX="116031" custScaleY="101128" custLinFactY="-4236" custLinFactNeighborX="-5426" custLinFactNeighborY="-100000">
        <dgm:presLayoutVars>
          <dgm:chMax val="1"/>
          <dgm:bulletEnabled val="1"/>
        </dgm:presLayoutVars>
      </dgm:prSet>
      <dgm:spPr/>
    </dgm:pt>
    <dgm:pt modelId="{A70A94C4-BD55-4D13-A53D-6B66ADF02F70}" type="pres">
      <dgm:prSet presAssocID="{9C8B0685-8923-46A8-B59B-0D6072447EDD}" presName="aSpace" presStyleCnt="0"/>
      <dgm:spPr/>
    </dgm:pt>
    <dgm:pt modelId="{32FF345E-D9A3-4518-BBD8-C73E5F77E902}" type="pres">
      <dgm:prSet presAssocID="{C899A1B8-3C14-4697-9A1B-5AF23E51A627}" presName="compNode" presStyleCnt="0"/>
      <dgm:spPr/>
    </dgm:pt>
    <dgm:pt modelId="{642A8294-B993-4D29-8442-FE204701F453}" type="pres">
      <dgm:prSet presAssocID="{C899A1B8-3C14-4697-9A1B-5AF23E51A627}" presName="noGeometry" presStyleCnt="0"/>
      <dgm:spPr/>
    </dgm:pt>
    <dgm:pt modelId="{E9F4FE3B-D03B-4DFC-A22F-CA27C4F4BE4C}" type="pres">
      <dgm:prSet presAssocID="{C899A1B8-3C14-4697-9A1B-5AF23E51A627}" presName="childTextVisible" presStyleLbl="bgAccFollowNode1" presStyleIdx="1" presStyleCnt="3" custScaleX="145652" custLinFactNeighborX="6741" custLinFactNeighborY="3888">
        <dgm:presLayoutVars>
          <dgm:bulletEnabled val="1"/>
        </dgm:presLayoutVars>
      </dgm:prSet>
      <dgm:spPr/>
    </dgm:pt>
    <dgm:pt modelId="{9C5BD7B5-69E4-4C26-95E1-A3547ED24B9B}" type="pres">
      <dgm:prSet presAssocID="{C899A1B8-3C14-4697-9A1B-5AF23E51A627}" presName="childTextHidden" presStyleLbl="bgAccFollowNode1" presStyleIdx="1" presStyleCnt="3"/>
      <dgm:spPr/>
    </dgm:pt>
    <dgm:pt modelId="{DA197A8F-F25C-4153-9740-9AAA10AFD65E}" type="pres">
      <dgm:prSet presAssocID="{C899A1B8-3C14-4697-9A1B-5AF23E51A627}" presName="parentText" presStyleLbl="node1" presStyleIdx="1" presStyleCnt="3" custScaleX="125870" custScaleY="101128" custLinFactNeighborX="-25068" custLinFactNeighborY="2177">
        <dgm:presLayoutVars>
          <dgm:chMax val="1"/>
          <dgm:bulletEnabled val="1"/>
        </dgm:presLayoutVars>
      </dgm:prSet>
      <dgm:spPr/>
    </dgm:pt>
    <dgm:pt modelId="{FF57D6DB-B6EC-4A33-B29B-04F088EFE56C}" type="pres">
      <dgm:prSet presAssocID="{C899A1B8-3C14-4697-9A1B-5AF23E51A627}" presName="aSpace" presStyleCnt="0"/>
      <dgm:spPr/>
    </dgm:pt>
    <dgm:pt modelId="{D5A0DA8A-43D3-40A6-A556-935DC4F5736C}" type="pres">
      <dgm:prSet presAssocID="{FF5B07AE-AC9A-4407-A135-014794ABBE92}" presName="compNode" presStyleCnt="0"/>
      <dgm:spPr/>
    </dgm:pt>
    <dgm:pt modelId="{51F7E7CB-F861-42ED-B8D0-787A496AD1B1}" type="pres">
      <dgm:prSet presAssocID="{FF5B07AE-AC9A-4407-A135-014794ABBE92}" presName="noGeometry" presStyleCnt="0"/>
      <dgm:spPr/>
    </dgm:pt>
    <dgm:pt modelId="{4D9DA228-1E55-4BE9-9D7A-A470F799E172}" type="pres">
      <dgm:prSet presAssocID="{FF5B07AE-AC9A-4407-A135-014794ABBE92}" presName="childTextVisible" presStyleLbl="bgAccFollowNode1" presStyleIdx="2" presStyleCnt="3" custScaleX="161149" custScaleY="104551" custLinFactNeighborX="2235" custLinFactNeighborY="67931">
        <dgm:presLayoutVars>
          <dgm:bulletEnabled val="1"/>
        </dgm:presLayoutVars>
      </dgm:prSet>
      <dgm:spPr/>
    </dgm:pt>
    <dgm:pt modelId="{A9814A9D-E4C0-4A0B-972B-10E7BF2703BF}" type="pres">
      <dgm:prSet presAssocID="{FF5B07AE-AC9A-4407-A135-014794ABBE92}" presName="childTextHidden" presStyleLbl="bgAccFollowNode1" presStyleIdx="2" presStyleCnt="3"/>
      <dgm:spPr/>
    </dgm:pt>
    <dgm:pt modelId="{C1845C66-0A08-401F-A96C-117F75F98EEE}" type="pres">
      <dgm:prSet presAssocID="{FF5B07AE-AC9A-4407-A135-014794ABBE92}" presName="parentText" presStyleLbl="node1" presStyleIdx="2" presStyleCnt="3" custScaleX="125184" custScaleY="101301" custLinFactY="17122" custLinFactNeighborX="-45510" custLinFactNeighborY="100000">
        <dgm:presLayoutVars>
          <dgm:chMax val="1"/>
          <dgm:bulletEnabled val="1"/>
        </dgm:presLayoutVars>
      </dgm:prSet>
      <dgm:spPr/>
    </dgm:pt>
  </dgm:ptLst>
  <dgm:cxnLst>
    <dgm:cxn modelId="{277B3606-E49A-4537-888F-9FFF6B5BD5F3}" type="presOf" srcId="{2BEBB5BB-E8FF-4207-BBDF-78B4CFD3EA91}" destId="{AE5D171E-52FD-49F6-AD69-6D48191B7EEC}" srcOrd="1" destOrd="2" presId="urn:microsoft.com/office/officeart/2005/8/layout/hProcess6"/>
    <dgm:cxn modelId="{EE1A740A-C66C-4F82-AEEE-2D7CCB98E747}" type="presOf" srcId="{71A50B23-5B37-40F0-A7AF-CD2B72C740D4}" destId="{259AC295-49AA-445D-8C04-24D222C62632}" srcOrd="0" destOrd="3" presId="urn:microsoft.com/office/officeart/2005/8/layout/hProcess6"/>
    <dgm:cxn modelId="{0EA30B0D-7BDD-470D-B4BB-00D17ACD6443}" srcId="{24AC5665-254B-4D75-A3D3-5E4F387F36C2}" destId="{9C8B0685-8923-46A8-B59B-0D6072447EDD}" srcOrd="0" destOrd="0" parTransId="{6D6AD336-8E52-4454-91BE-2A3DBD08350F}" sibTransId="{7127F6F0-58CC-4C8C-8537-33E4D768BEBD}"/>
    <dgm:cxn modelId="{BC5F4012-C8A6-4FD2-9018-7A532767379E}" type="presOf" srcId="{D7A43EAB-B3AA-4B33-8A5A-589E65A0EF84}" destId="{E9F4FE3B-D03B-4DFC-A22F-CA27C4F4BE4C}" srcOrd="0" destOrd="0" presId="urn:microsoft.com/office/officeart/2005/8/layout/hProcess6"/>
    <dgm:cxn modelId="{780E6214-B7C5-4746-9B12-C0C1D36EF056}" type="presOf" srcId="{FF5B07AE-AC9A-4407-A135-014794ABBE92}" destId="{C1845C66-0A08-401F-A96C-117F75F98EEE}" srcOrd="0" destOrd="0" presId="urn:microsoft.com/office/officeart/2005/8/layout/hProcess6"/>
    <dgm:cxn modelId="{A146F416-9184-4852-A0B2-BB0339643908}" type="presOf" srcId="{71A50B23-5B37-40F0-A7AF-CD2B72C740D4}" destId="{AE5D171E-52FD-49F6-AD69-6D48191B7EEC}" srcOrd="1" destOrd="3" presId="urn:microsoft.com/office/officeart/2005/8/layout/hProcess6"/>
    <dgm:cxn modelId="{114A6C1E-972D-47C8-89A8-692FD105F2CF}" type="presOf" srcId="{DE6372E4-A24C-4160-8A67-F02826C00AEA}" destId="{4D9DA228-1E55-4BE9-9D7A-A470F799E172}" srcOrd="0" destOrd="2" presId="urn:microsoft.com/office/officeart/2005/8/layout/hProcess6"/>
    <dgm:cxn modelId="{855FE72E-9509-4C9A-90F3-C74FA7E3778C}" srcId="{9C8B0685-8923-46A8-B59B-0D6072447EDD}" destId="{EDDBC112-F0CB-4F36-BC03-B2FEBCAC1093}" srcOrd="1" destOrd="0" parTransId="{9A09FCDB-4C7A-459A-84CD-B51A89D28351}" sibTransId="{8D760E4B-96EB-41C6-B811-5799AE860C1F}"/>
    <dgm:cxn modelId="{42C1A033-0CE3-4F67-9240-DCE8AAA69706}" srcId="{C899A1B8-3C14-4697-9A1B-5AF23E51A627}" destId="{596AEC98-1BF6-4E92-994D-BDC41CC8DCEF}" srcOrd="1" destOrd="0" parTransId="{5CDF330B-E7A4-4F1C-A764-85ED064E1570}" sibTransId="{AF896F2E-5715-46B8-8803-770D980371CA}"/>
    <dgm:cxn modelId="{2D8CB539-0D90-4EC7-B98E-535C1AF119E9}" srcId="{9C8B0685-8923-46A8-B59B-0D6072447EDD}" destId="{2BEBB5BB-E8FF-4207-BBDF-78B4CFD3EA91}" srcOrd="2" destOrd="0" parTransId="{EA04BE28-A13E-4F2B-82D7-623ACC4294DF}" sibTransId="{18671FC9-89D7-40AE-B829-48B78E0ED8E9}"/>
    <dgm:cxn modelId="{9C73B13F-03C2-4A96-884C-12A08BEDD2F2}" type="presOf" srcId="{2D2689C5-B2A7-497E-A122-F2F28A30E548}" destId="{4D9DA228-1E55-4BE9-9D7A-A470F799E172}" srcOrd="0" destOrd="1" presId="urn:microsoft.com/office/officeart/2005/8/layout/hProcess6"/>
    <dgm:cxn modelId="{B4C95D40-B8E5-4B7F-BB61-3E3A025ADA9C}" type="presOf" srcId="{7E8CC17D-5860-4B4F-A832-2F598E3900F1}" destId="{AE5D171E-52FD-49F6-AD69-6D48191B7EEC}" srcOrd="1" destOrd="0" presId="urn:microsoft.com/office/officeart/2005/8/layout/hProcess6"/>
    <dgm:cxn modelId="{BDBE1D62-F32A-4F08-8B73-331D3554068E}" srcId="{24AC5665-254B-4D75-A3D3-5E4F387F36C2}" destId="{C899A1B8-3C14-4697-9A1B-5AF23E51A627}" srcOrd="1" destOrd="0" parTransId="{4FADBE9C-186A-4059-95F1-F77AD1667FF8}" sibTransId="{A94FA943-97FD-4BB3-9D1C-CF6340BF76D0}"/>
    <dgm:cxn modelId="{5AA9A36A-69B2-4B38-9E88-B23C1F29BE9B}" type="presOf" srcId="{81612B6D-2008-43F1-A2A7-24549DA54FB7}" destId="{4D9DA228-1E55-4BE9-9D7A-A470F799E172}" srcOrd="0" destOrd="0" presId="urn:microsoft.com/office/officeart/2005/8/layout/hProcess6"/>
    <dgm:cxn modelId="{13B9DD6E-08DC-42A6-AF50-D3D39464068E}" type="presOf" srcId="{DE6372E4-A24C-4160-8A67-F02826C00AEA}" destId="{A9814A9D-E4C0-4A0B-972B-10E7BF2703BF}" srcOrd="1" destOrd="2" presId="urn:microsoft.com/office/officeart/2005/8/layout/hProcess6"/>
    <dgm:cxn modelId="{47CFE970-6BCE-4D92-8AFA-E50B3CD37C51}" type="presOf" srcId="{596AEC98-1BF6-4E92-994D-BDC41CC8DCEF}" destId="{9C5BD7B5-69E4-4C26-95E1-A3547ED24B9B}" srcOrd="1" destOrd="1" presId="urn:microsoft.com/office/officeart/2005/8/layout/hProcess6"/>
    <dgm:cxn modelId="{A3A90871-ECBF-4EE1-9C31-E995A5A39382}" type="presOf" srcId="{596AEC98-1BF6-4E92-994D-BDC41CC8DCEF}" destId="{E9F4FE3B-D03B-4DFC-A22F-CA27C4F4BE4C}" srcOrd="0" destOrd="1" presId="urn:microsoft.com/office/officeart/2005/8/layout/hProcess6"/>
    <dgm:cxn modelId="{01E1C077-77E9-4CDD-9384-C75BE835E8F9}" type="presOf" srcId="{2BEBB5BB-E8FF-4207-BBDF-78B4CFD3EA91}" destId="{259AC295-49AA-445D-8C04-24D222C62632}" srcOrd="0" destOrd="2" presId="urn:microsoft.com/office/officeart/2005/8/layout/hProcess6"/>
    <dgm:cxn modelId="{043B7859-8B0A-45BB-9F5B-211A11C7B5B1}" type="presOf" srcId="{EDDBC112-F0CB-4F36-BC03-B2FEBCAC1093}" destId="{AE5D171E-52FD-49F6-AD69-6D48191B7EEC}" srcOrd="1" destOrd="1" presId="urn:microsoft.com/office/officeart/2005/8/layout/hProcess6"/>
    <dgm:cxn modelId="{3BD1BD59-BE00-4C29-8878-918C9E7CA3FE}" type="presOf" srcId="{2D2689C5-B2A7-497E-A122-F2F28A30E548}" destId="{A9814A9D-E4C0-4A0B-972B-10E7BF2703BF}" srcOrd="1" destOrd="1" presId="urn:microsoft.com/office/officeart/2005/8/layout/hProcess6"/>
    <dgm:cxn modelId="{27829E7E-E0A0-4C34-841C-686496955391}" srcId="{9C8B0685-8923-46A8-B59B-0D6072447EDD}" destId="{71A50B23-5B37-40F0-A7AF-CD2B72C740D4}" srcOrd="3" destOrd="0" parTransId="{A377FC55-8F3B-4C77-89D7-1D92987BCA7B}" sibTransId="{0AFC046D-1178-4C37-BBA9-C033E6247808}"/>
    <dgm:cxn modelId="{6166E784-C529-453F-90E1-6D52EB42C5E2}" type="presOf" srcId="{D7A43EAB-B3AA-4B33-8A5A-589E65A0EF84}" destId="{9C5BD7B5-69E4-4C26-95E1-A3547ED24B9B}" srcOrd="1" destOrd="0" presId="urn:microsoft.com/office/officeart/2005/8/layout/hProcess6"/>
    <dgm:cxn modelId="{419B5491-8761-4943-9E7A-C4E4C3B2B21C}" type="presOf" srcId="{EDDBC112-F0CB-4F36-BC03-B2FEBCAC1093}" destId="{259AC295-49AA-445D-8C04-24D222C62632}" srcOrd="0" destOrd="1" presId="urn:microsoft.com/office/officeart/2005/8/layout/hProcess6"/>
    <dgm:cxn modelId="{53522396-E8F7-4B56-B698-878B3BC8CF93}" srcId="{9C8B0685-8923-46A8-B59B-0D6072447EDD}" destId="{7E8CC17D-5860-4B4F-A832-2F598E3900F1}" srcOrd="0" destOrd="0" parTransId="{6C84070A-6CEE-4BA4-BC1E-2ABB28A4F59E}" sibTransId="{FC0E3362-45FB-4283-A497-A594E96F2373}"/>
    <dgm:cxn modelId="{D243CF96-0782-4791-973D-20DFC7C65D64}" type="presOf" srcId="{24AC5665-254B-4D75-A3D3-5E4F387F36C2}" destId="{71ED9E97-4DE3-4B29-9C39-D513583983F8}" srcOrd="0" destOrd="0" presId="urn:microsoft.com/office/officeart/2005/8/layout/hProcess6"/>
    <dgm:cxn modelId="{1177929D-BD87-452C-90B8-623D8E9EBE9A}" srcId="{C899A1B8-3C14-4697-9A1B-5AF23E51A627}" destId="{D7A43EAB-B3AA-4B33-8A5A-589E65A0EF84}" srcOrd="0" destOrd="0" parTransId="{E0AB31E1-B996-4BEF-9501-4DC4C1F1F841}" sibTransId="{EE1B29F1-6421-4D0A-8EE3-E03D6C2575DC}"/>
    <dgm:cxn modelId="{1CF5DBBD-73AC-40B9-ADD5-D65AE73306CA}" srcId="{24AC5665-254B-4D75-A3D3-5E4F387F36C2}" destId="{FF5B07AE-AC9A-4407-A135-014794ABBE92}" srcOrd="2" destOrd="0" parTransId="{7BF41981-A9ED-401E-B14B-FCC79E279297}" sibTransId="{60402A2A-4EB0-44B7-8E48-86C63E966143}"/>
    <dgm:cxn modelId="{3396E9BD-5A77-452D-AC29-8FBC8A55D8D2}" type="presOf" srcId="{9C8B0685-8923-46A8-B59B-0D6072447EDD}" destId="{327D333B-D6B1-4318-831C-C193C774396D}" srcOrd="0" destOrd="0" presId="urn:microsoft.com/office/officeart/2005/8/layout/hProcess6"/>
    <dgm:cxn modelId="{F524A9C6-9577-404E-8D64-6668E4A8857F}" srcId="{81612B6D-2008-43F1-A2A7-24549DA54FB7}" destId="{DE6372E4-A24C-4160-8A67-F02826C00AEA}" srcOrd="1" destOrd="0" parTransId="{C70AFA02-F57D-4BAF-84D4-D51015DC8426}" sibTransId="{5FE54091-940B-44A9-A0AC-134EE5670093}"/>
    <dgm:cxn modelId="{78CA23CB-1548-47C9-917D-A8787F53B955}" type="presOf" srcId="{81612B6D-2008-43F1-A2A7-24549DA54FB7}" destId="{A9814A9D-E4C0-4A0B-972B-10E7BF2703BF}" srcOrd="1" destOrd="0" presId="urn:microsoft.com/office/officeart/2005/8/layout/hProcess6"/>
    <dgm:cxn modelId="{24C23ADF-139F-480D-810C-B82B4145D3D5}" srcId="{FF5B07AE-AC9A-4407-A135-014794ABBE92}" destId="{81612B6D-2008-43F1-A2A7-24549DA54FB7}" srcOrd="0" destOrd="0" parTransId="{75ADC55F-9194-4A57-A5E7-DAD0F6A7D3CD}" sibTransId="{157F4A38-DEC5-4699-8081-00CF2E0DFB91}"/>
    <dgm:cxn modelId="{345EDCEA-6388-43A0-9FC5-7437BA082EB6}" type="presOf" srcId="{7E8CC17D-5860-4B4F-A832-2F598E3900F1}" destId="{259AC295-49AA-445D-8C04-24D222C62632}" srcOrd="0" destOrd="0" presId="urn:microsoft.com/office/officeart/2005/8/layout/hProcess6"/>
    <dgm:cxn modelId="{162F3FF6-01C6-49FD-A996-C2EE66A4EACF}" srcId="{81612B6D-2008-43F1-A2A7-24549DA54FB7}" destId="{2D2689C5-B2A7-497E-A122-F2F28A30E548}" srcOrd="0" destOrd="0" parTransId="{AD2BBA54-83D7-4960-AF3A-125ABA967F53}" sibTransId="{E2C9B6EF-2419-4E5B-81D2-7683EB96578B}"/>
    <dgm:cxn modelId="{C2362AFA-F7D4-4549-9A89-2D231DE42AD8}" type="presOf" srcId="{C899A1B8-3C14-4697-9A1B-5AF23E51A627}" destId="{DA197A8F-F25C-4153-9740-9AAA10AFD65E}" srcOrd="0" destOrd="0" presId="urn:microsoft.com/office/officeart/2005/8/layout/hProcess6"/>
    <dgm:cxn modelId="{E55EEB77-A07C-4685-B5AA-2C2C34D0A978}" type="presParOf" srcId="{71ED9E97-4DE3-4B29-9C39-D513583983F8}" destId="{A4FCEA7C-0833-4DB2-AF4A-DE60E75F2D37}" srcOrd="0" destOrd="0" presId="urn:microsoft.com/office/officeart/2005/8/layout/hProcess6"/>
    <dgm:cxn modelId="{E5C86A75-7B55-4157-A0C3-A1AE2A35EBC5}" type="presParOf" srcId="{A4FCEA7C-0833-4DB2-AF4A-DE60E75F2D37}" destId="{2FA3103C-0C88-48A8-AB6E-926E50198E58}" srcOrd="0" destOrd="0" presId="urn:microsoft.com/office/officeart/2005/8/layout/hProcess6"/>
    <dgm:cxn modelId="{FF6DCFBC-FC82-42D8-A1D0-AE895A0D551B}" type="presParOf" srcId="{A4FCEA7C-0833-4DB2-AF4A-DE60E75F2D37}" destId="{259AC295-49AA-445D-8C04-24D222C62632}" srcOrd="1" destOrd="0" presId="urn:microsoft.com/office/officeart/2005/8/layout/hProcess6"/>
    <dgm:cxn modelId="{014824C8-3F07-4DC7-A838-AF7E07C80A39}" type="presParOf" srcId="{A4FCEA7C-0833-4DB2-AF4A-DE60E75F2D37}" destId="{AE5D171E-52FD-49F6-AD69-6D48191B7EEC}" srcOrd="2" destOrd="0" presId="urn:microsoft.com/office/officeart/2005/8/layout/hProcess6"/>
    <dgm:cxn modelId="{28993E9C-6F10-495D-A18C-570BAAE51042}" type="presParOf" srcId="{A4FCEA7C-0833-4DB2-AF4A-DE60E75F2D37}" destId="{327D333B-D6B1-4318-831C-C193C774396D}" srcOrd="3" destOrd="0" presId="urn:microsoft.com/office/officeart/2005/8/layout/hProcess6"/>
    <dgm:cxn modelId="{1BA0C7C8-9B2B-437B-AF05-B341B0D28684}" type="presParOf" srcId="{71ED9E97-4DE3-4B29-9C39-D513583983F8}" destId="{A70A94C4-BD55-4D13-A53D-6B66ADF02F70}" srcOrd="1" destOrd="0" presId="urn:microsoft.com/office/officeart/2005/8/layout/hProcess6"/>
    <dgm:cxn modelId="{5F0FFC6F-E850-4E50-A6DA-1AFD2C7C60CC}" type="presParOf" srcId="{71ED9E97-4DE3-4B29-9C39-D513583983F8}" destId="{32FF345E-D9A3-4518-BBD8-C73E5F77E902}" srcOrd="2" destOrd="0" presId="urn:microsoft.com/office/officeart/2005/8/layout/hProcess6"/>
    <dgm:cxn modelId="{7B24801F-43AE-4611-A804-EA78BA0EBF33}" type="presParOf" srcId="{32FF345E-D9A3-4518-BBD8-C73E5F77E902}" destId="{642A8294-B993-4D29-8442-FE204701F453}" srcOrd="0" destOrd="0" presId="urn:microsoft.com/office/officeart/2005/8/layout/hProcess6"/>
    <dgm:cxn modelId="{5DF65424-5AB5-4475-AC23-8EA5A119D85E}" type="presParOf" srcId="{32FF345E-D9A3-4518-BBD8-C73E5F77E902}" destId="{E9F4FE3B-D03B-4DFC-A22F-CA27C4F4BE4C}" srcOrd="1" destOrd="0" presId="urn:microsoft.com/office/officeart/2005/8/layout/hProcess6"/>
    <dgm:cxn modelId="{A342456D-16AD-4E6B-A917-FBE0BD8EBFC4}" type="presParOf" srcId="{32FF345E-D9A3-4518-BBD8-C73E5F77E902}" destId="{9C5BD7B5-69E4-4C26-95E1-A3547ED24B9B}" srcOrd="2" destOrd="0" presId="urn:microsoft.com/office/officeart/2005/8/layout/hProcess6"/>
    <dgm:cxn modelId="{7B885506-9B4D-482A-B507-753D35C388DE}" type="presParOf" srcId="{32FF345E-D9A3-4518-BBD8-C73E5F77E902}" destId="{DA197A8F-F25C-4153-9740-9AAA10AFD65E}" srcOrd="3" destOrd="0" presId="urn:microsoft.com/office/officeart/2005/8/layout/hProcess6"/>
    <dgm:cxn modelId="{B13900FF-92C7-4266-9BF9-CD915157A480}" type="presParOf" srcId="{71ED9E97-4DE3-4B29-9C39-D513583983F8}" destId="{FF57D6DB-B6EC-4A33-B29B-04F088EFE56C}" srcOrd="3" destOrd="0" presId="urn:microsoft.com/office/officeart/2005/8/layout/hProcess6"/>
    <dgm:cxn modelId="{4A0E74F4-9802-4AB2-849A-0F4C85E7E131}" type="presParOf" srcId="{71ED9E97-4DE3-4B29-9C39-D513583983F8}" destId="{D5A0DA8A-43D3-40A6-A556-935DC4F5736C}" srcOrd="4" destOrd="0" presId="urn:microsoft.com/office/officeart/2005/8/layout/hProcess6"/>
    <dgm:cxn modelId="{B24C23BB-0154-4D62-8B18-01BC99A643D4}" type="presParOf" srcId="{D5A0DA8A-43D3-40A6-A556-935DC4F5736C}" destId="{51F7E7CB-F861-42ED-B8D0-787A496AD1B1}" srcOrd="0" destOrd="0" presId="urn:microsoft.com/office/officeart/2005/8/layout/hProcess6"/>
    <dgm:cxn modelId="{092EADD3-5461-4612-9EA0-96E041C78DF4}" type="presParOf" srcId="{D5A0DA8A-43D3-40A6-A556-935DC4F5736C}" destId="{4D9DA228-1E55-4BE9-9D7A-A470F799E172}" srcOrd="1" destOrd="0" presId="urn:microsoft.com/office/officeart/2005/8/layout/hProcess6"/>
    <dgm:cxn modelId="{258B7C02-97B8-4CD7-A53F-A63B28004CBD}" type="presParOf" srcId="{D5A0DA8A-43D3-40A6-A556-935DC4F5736C}" destId="{A9814A9D-E4C0-4A0B-972B-10E7BF2703BF}" srcOrd="2" destOrd="0" presId="urn:microsoft.com/office/officeart/2005/8/layout/hProcess6"/>
    <dgm:cxn modelId="{3A4386D5-FFF5-4329-A563-E1D151A1FB23}" type="presParOf" srcId="{D5A0DA8A-43D3-40A6-A556-935DC4F5736C}" destId="{C1845C66-0A08-401F-A96C-117F75F98EEE}"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AC295-49AA-445D-8C04-24D222C62632}">
      <dsp:nvSpPr>
        <dsp:cNvPr id="0" name=""/>
        <dsp:cNvSpPr/>
      </dsp:nvSpPr>
      <dsp:spPr>
        <a:xfrm>
          <a:off x="686493" y="350520"/>
          <a:ext cx="2782954" cy="1947196"/>
        </a:xfrm>
        <a:prstGeom prst="rightArrow">
          <a:avLst>
            <a:gd name="adj1" fmla="val 70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endParaRPr lang="en-US" sz="1600" b="0" kern="1200" dirty="0">
            <a:latin typeface="Source Sans Pro" panose="020B0503030403020204" pitchFamily="3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kern="1200" dirty="0">
              <a:latin typeface="Source Sans Pro" panose="020B0503030403020204" pitchFamily="34" charset="0"/>
            </a:rPr>
            <a:t>Start Up</a:t>
          </a:r>
        </a:p>
        <a:p>
          <a:pPr marL="171450" lvl="1" indent="-171450" algn="l" defTabSz="711200" rtl="0">
            <a:lnSpc>
              <a:spcPct val="90000"/>
            </a:lnSpc>
            <a:spcBef>
              <a:spcPct val="0"/>
            </a:spcBef>
            <a:spcAft>
              <a:spcPct val="15000"/>
            </a:spcAft>
            <a:buFont typeface="Arial" panose="020B0604020202020204" pitchFamily="34" charset="0"/>
            <a:buChar char="•"/>
          </a:pPr>
          <a:r>
            <a:rPr lang="en-US" sz="1600" b="0" kern="1200" dirty="0">
              <a:latin typeface="Source Sans Pro"/>
              <a:ea typeface="Source Sans Pro"/>
            </a:rPr>
            <a:t>Fixed asset acquisition </a:t>
          </a:r>
        </a:p>
        <a:p>
          <a:pPr marL="171450" lvl="1" indent="-171450" algn="l" defTabSz="711200">
            <a:lnSpc>
              <a:spcPct val="90000"/>
            </a:lnSpc>
            <a:spcBef>
              <a:spcPct val="0"/>
            </a:spcBef>
            <a:spcAft>
              <a:spcPct val="15000"/>
            </a:spcAft>
            <a:buFont typeface="Arial" panose="020B0604020202020204" pitchFamily="34" charset="0"/>
            <a:buChar char="•"/>
          </a:pPr>
          <a:endParaRPr lang="en-US" sz="1600" b="0" kern="1200">
            <a:latin typeface="Source Sans Pro" panose="020B0503030403020204" pitchFamily="34" charset="0"/>
          </a:endParaRPr>
        </a:p>
      </dsp:txBody>
      <dsp:txXfrm>
        <a:off x="1382232" y="642599"/>
        <a:ext cx="1405696" cy="1363038"/>
      </dsp:txXfrm>
    </dsp:sp>
    <dsp:sp modelId="{327D333B-D6B1-4318-831C-C193C774396D}">
      <dsp:nvSpPr>
        <dsp:cNvPr id="0" name=""/>
        <dsp:cNvSpPr/>
      </dsp:nvSpPr>
      <dsp:spPr>
        <a:xfrm>
          <a:off x="0" y="698394"/>
          <a:ext cx="1292349" cy="1126360"/>
        </a:xfrm>
        <a:prstGeom prst="ellipse">
          <a:avLst/>
        </a:prstGeom>
        <a:solidFill>
          <a:schemeClr val="accent1">
            <a:lumMod val="20000"/>
            <a:lumOff val="80000"/>
          </a:schemeClr>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Source Sans Pro" panose="020B0503030403020204" pitchFamily="34" charset="0"/>
            </a:rPr>
            <a:t>Growth</a:t>
          </a:r>
        </a:p>
      </dsp:txBody>
      <dsp:txXfrm>
        <a:off x="189260" y="863346"/>
        <a:ext cx="913829" cy="796456"/>
      </dsp:txXfrm>
    </dsp:sp>
    <dsp:sp modelId="{E9F4FE3B-D03B-4DFC-A22F-CA27C4F4BE4C}">
      <dsp:nvSpPr>
        <dsp:cNvPr id="0" name=""/>
        <dsp:cNvSpPr/>
      </dsp:nvSpPr>
      <dsp:spPr>
        <a:xfrm>
          <a:off x="3638355" y="1524660"/>
          <a:ext cx="3244533" cy="1947196"/>
        </a:xfrm>
        <a:prstGeom prst="rightArrow">
          <a:avLst>
            <a:gd name="adj1" fmla="val 70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latin typeface="Source Sans Pro" panose="020B0503030403020204" pitchFamily="34" charset="0"/>
            </a:rPr>
            <a:t>Working Capital</a:t>
          </a:r>
        </a:p>
        <a:p>
          <a:pPr marL="171450" lvl="1" indent="-171450" algn="l" defTabSz="711200">
            <a:lnSpc>
              <a:spcPct val="90000"/>
            </a:lnSpc>
            <a:spcBef>
              <a:spcPct val="0"/>
            </a:spcBef>
            <a:spcAft>
              <a:spcPct val="15000"/>
            </a:spcAft>
            <a:buChar char="•"/>
          </a:pPr>
          <a:r>
            <a:rPr lang="en-US" sz="1600" b="0" kern="1200" dirty="0">
              <a:latin typeface="Source Sans Pro" panose="020B0503030403020204" pitchFamily="34" charset="0"/>
            </a:rPr>
            <a:t>Fixed asset refinance </a:t>
          </a:r>
        </a:p>
      </dsp:txBody>
      <dsp:txXfrm>
        <a:off x="4449488" y="1816739"/>
        <a:ext cx="1751881" cy="1363038"/>
      </dsp:txXfrm>
    </dsp:sp>
    <dsp:sp modelId="{DA197A8F-F25C-4153-9740-9AAA10AFD65E}">
      <dsp:nvSpPr>
        <dsp:cNvPr id="0" name=""/>
        <dsp:cNvSpPr/>
      </dsp:nvSpPr>
      <dsp:spPr>
        <a:xfrm>
          <a:off x="3016489" y="1883619"/>
          <a:ext cx="1401935" cy="1126360"/>
        </a:xfrm>
        <a:prstGeom prst="ellipse">
          <a:avLst/>
        </a:prstGeom>
        <a:solidFill>
          <a:schemeClr val="accent1">
            <a:lumMod val="20000"/>
            <a:lumOff val="80000"/>
          </a:schemeClr>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Source Sans Pro" panose="020B0503030403020204" pitchFamily="34" charset="0"/>
            </a:rPr>
            <a:t>Increase Profits </a:t>
          </a:r>
        </a:p>
      </dsp:txBody>
      <dsp:txXfrm>
        <a:off x="3221798" y="2048571"/>
        <a:ext cx="991317" cy="796456"/>
      </dsp:txXfrm>
    </dsp:sp>
    <dsp:sp modelId="{4D9DA228-1E55-4BE9-9D7A-A470F799E172}">
      <dsp:nvSpPr>
        <dsp:cNvPr id="0" name=""/>
        <dsp:cNvSpPr/>
      </dsp:nvSpPr>
      <dsp:spPr>
        <a:xfrm>
          <a:off x="6893047" y="2727395"/>
          <a:ext cx="3589743" cy="2035813"/>
        </a:xfrm>
        <a:prstGeom prst="rightArrow">
          <a:avLst>
            <a:gd name="adj1" fmla="val 70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endParaRPr lang="en-US" sz="1600" b="0" kern="1200" dirty="0">
            <a:latin typeface="Source Sans Pro" panose="020B0503030403020204" pitchFamily="3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kern="1200" dirty="0">
              <a:latin typeface="Source Sans Pro" panose="020B0503030403020204" pitchFamily="34" charset="0"/>
            </a:rPr>
            <a:t>Working Capital</a:t>
          </a:r>
        </a:p>
        <a:p>
          <a:pPr marL="171450" lvl="1" indent="-171450" algn="l" defTabSz="711200">
            <a:lnSpc>
              <a:spcPct val="90000"/>
            </a:lnSpc>
            <a:spcBef>
              <a:spcPct val="0"/>
            </a:spcBef>
            <a:spcAft>
              <a:spcPct val="15000"/>
            </a:spcAft>
            <a:buFont typeface="Arial" panose="020B0604020202020204" pitchFamily="34" charset="0"/>
            <a:buChar char="•"/>
          </a:pPr>
          <a:r>
            <a:rPr lang="en-US" sz="1600" b="0" kern="1200" dirty="0">
              <a:latin typeface="Source Sans Pro" panose="020B0503030403020204" pitchFamily="34" charset="0"/>
            </a:rPr>
            <a:t>Purchase order and contract financing  </a:t>
          </a:r>
        </a:p>
      </dsp:txBody>
      <dsp:txXfrm>
        <a:off x="7790483" y="3032767"/>
        <a:ext cx="1979772" cy="1425069"/>
      </dsp:txXfrm>
    </dsp:sp>
    <dsp:sp modelId="{C1845C66-0A08-401F-A96C-117F75F98EEE}">
      <dsp:nvSpPr>
        <dsp:cNvPr id="0" name=""/>
        <dsp:cNvSpPr/>
      </dsp:nvSpPr>
      <dsp:spPr>
        <a:xfrm>
          <a:off x="6365063" y="3162909"/>
          <a:ext cx="1394295" cy="1128287"/>
        </a:xfrm>
        <a:prstGeom prst="ellipse">
          <a:avLst/>
        </a:prstGeom>
        <a:solidFill>
          <a:schemeClr val="accent1">
            <a:lumMod val="20000"/>
            <a:lumOff val="80000"/>
          </a:schemeClr>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Source Sans Pro" panose="020B0503030403020204" pitchFamily="34" charset="0"/>
            </a:rPr>
            <a:t>Grow Sales</a:t>
          </a:r>
        </a:p>
      </dsp:txBody>
      <dsp:txXfrm>
        <a:off x="6569253" y="3328143"/>
        <a:ext cx="985915" cy="7978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7CD673-8919-808E-2EE1-2901F8A38974}"/>
              </a:ext>
            </a:extLst>
          </p:cNvPr>
          <p:cNvSpPr>
            <a:spLocks noGrp="1"/>
          </p:cNvSpPr>
          <p:nvPr>
            <p:ph type="hdr" sz="quarter"/>
          </p:nvPr>
        </p:nvSpPr>
        <p:spPr>
          <a:xfrm>
            <a:off x="0" y="0"/>
            <a:ext cx="2971800" cy="458788"/>
          </a:xfrm>
          <a:prstGeom prst="rect">
            <a:avLst/>
          </a:prstGeom>
        </p:spPr>
        <p:txBody>
          <a:bodyPr vert="horz" lIns="91431" tIns="45716" rIns="91431" bIns="45716" rtlCol="0"/>
          <a:lstStyle>
            <a:lvl1pPr algn="l">
              <a:defRPr sz="1200"/>
            </a:lvl1pPr>
          </a:lstStyle>
          <a:p>
            <a:endParaRPr lang="en-US"/>
          </a:p>
        </p:txBody>
      </p:sp>
      <p:sp>
        <p:nvSpPr>
          <p:cNvPr id="3" name="Date Placeholder 2">
            <a:extLst>
              <a:ext uri="{FF2B5EF4-FFF2-40B4-BE49-F238E27FC236}">
                <a16:creationId xmlns:a16="http://schemas.microsoft.com/office/drawing/2014/main" id="{EAA46317-1696-0CBC-B414-09A3725A7047}"/>
              </a:ext>
            </a:extLst>
          </p:cNvPr>
          <p:cNvSpPr>
            <a:spLocks noGrp="1"/>
          </p:cNvSpPr>
          <p:nvPr>
            <p:ph type="dt" sz="quarter" idx="1"/>
          </p:nvPr>
        </p:nvSpPr>
        <p:spPr>
          <a:xfrm>
            <a:off x="3884613" y="0"/>
            <a:ext cx="2971800" cy="458788"/>
          </a:xfrm>
          <a:prstGeom prst="rect">
            <a:avLst/>
          </a:prstGeom>
        </p:spPr>
        <p:txBody>
          <a:bodyPr vert="horz" lIns="91431" tIns="45716" rIns="91431" bIns="45716" rtlCol="0"/>
          <a:lstStyle>
            <a:lvl1pPr algn="r">
              <a:defRPr sz="1200"/>
            </a:lvl1pPr>
          </a:lstStyle>
          <a:p>
            <a:fld id="{F5936B3F-7BE7-4D84-B436-6CE47608FD21}" type="datetimeFigureOut">
              <a:rPr lang="en-US" smtClean="0"/>
              <a:t>7/28/2025</a:t>
            </a:fld>
            <a:endParaRPr lang="en-US"/>
          </a:p>
        </p:txBody>
      </p:sp>
      <p:sp>
        <p:nvSpPr>
          <p:cNvPr id="4" name="Footer Placeholder 3">
            <a:extLst>
              <a:ext uri="{FF2B5EF4-FFF2-40B4-BE49-F238E27FC236}">
                <a16:creationId xmlns:a16="http://schemas.microsoft.com/office/drawing/2014/main" id="{90A47869-E78C-00D8-9C8F-4D89F1F112CB}"/>
              </a:ext>
            </a:extLst>
          </p:cNvPr>
          <p:cNvSpPr>
            <a:spLocks noGrp="1"/>
          </p:cNvSpPr>
          <p:nvPr>
            <p:ph type="ftr" sz="quarter" idx="2"/>
          </p:nvPr>
        </p:nvSpPr>
        <p:spPr>
          <a:xfrm>
            <a:off x="0" y="8685214"/>
            <a:ext cx="2971800" cy="458787"/>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F418FB-62DC-2D9F-B4A3-EA29249C3443}"/>
              </a:ext>
            </a:extLst>
          </p:cNvPr>
          <p:cNvSpPr>
            <a:spLocks noGrp="1"/>
          </p:cNvSpPr>
          <p:nvPr>
            <p:ph type="sldNum" sz="quarter" idx="3"/>
          </p:nvPr>
        </p:nvSpPr>
        <p:spPr>
          <a:xfrm>
            <a:off x="3884613" y="8685214"/>
            <a:ext cx="2971800" cy="458787"/>
          </a:xfrm>
          <a:prstGeom prst="rect">
            <a:avLst/>
          </a:prstGeom>
        </p:spPr>
        <p:txBody>
          <a:bodyPr vert="horz" lIns="91431" tIns="45716" rIns="91431" bIns="45716" rtlCol="0" anchor="b"/>
          <a:lstStyle>
            <a:lvl1pPr algn="r">
              <a:defRPr sz="1200"/>
            </a:lvl1pPr>
          </a:lstStyle>
          <a:p>
            <a:fld id="{41997342-DCEE-4B32-A59C-B6645FE7E8B1}" type="slidenum">
              <a:rPr lang="en-US" smtClean="0"/>
              <a:t>‹#›</a:t>
            </a:fld>
            <a:endParaRPr lang="en-US"/>
          </a:p>
        </p:txBody>
      </p:sp>
    </p:spTree>
    <p:extLst>
      <p:ext uri="{BB962C8B-B14F-4D97-AF65-F5344CB8AC3E}">
        <p14:creationId xmlns:p14="http://schemas.microsoft.com/office/powerpoint/2010/main" val="489178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1" tIns="45716" rIns="91431" bIns="45716" rtlCol="0"/>
          <a:lstStyle>
            <a:lvl1pPr algn="r">
              <a:defRPr sz="1200"/>
            </a:lvl1pPr>
          </a:lstStyle>
          <a:p>
            <a:fld id="{74D61135-0696-47D4-AFEC-2A2A96B67967}"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1" tIns="45716" rIns="91431" bIns="45716"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1" tIns="45716" rIns="91431"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1" tIns="45716" rIns="91431"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1" tIns="45716" rIns="91431" bIns="45716" rtlCol="0" anchor="b"/>
          <a:lstStyle>
            <a:lvl1pPr algn="r">
              <a:defRPr sz="1200"/>
            </a:lvl1pPr>
          </a:lstStyle>
          <a:p>
            <a:fld id="{CD9C3885-3CCD-49F4-94B5-DAF0347F6D40}" type="slidenum">
              <a:rPr lang="en-US" smtClean="0"/>
              <a:t>‹#›</a:t>
            </a:fld>
            <a:endParaRPr lang="en-US"/>
          </a:p>
        </p:txBody>
      </p:sp>
    </p:spTree>
    <p:extLst>
      <p:ext uri="{BB962C8B-B14F-4D97-AF65-F5344CB8AC3E}">
        <p14:creationId xmlns:p14="http://schemas.microsoft.com/office/powerpoint/2010/main" val="117095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1</a:t>
            </a:fld>
            <a:endParaRPr lang="en-US"/>
          </a:p>
        </p:txBody>
      </p:sp>
    </p:spTree>
    <p:extLst>
      <p:ext uri="{BB962C8B-B14F-4D97-AF65-F5344CB8AC3E}">
        <p14:creationId xmlns:p14="http://schemas.microsoft.com/office/powerpoint/2010/main" val="57137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10</a:t>
            </a:fld>
            <a:endParaRPr lang="en-US"/>
          </a:p>
        </p:txBody>
      </p:sp>
    </p:spTree>
    <p:extLst>
      <p:ext uri="{BB962C8B-B14F-4D97-AF65-F5344CB8AC3E}">
        <p14:creationId xmlns:p14="http://schemas.microsoft.com/office/powerpoint/2010/main" val="712765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446088"/>
            <a:ext cx="4489450" cy="2525712"/>
          </a:xfrm>
        </p:spPr>
      </p:sp>
      <p:sp>
        <p:nvSpPr>
          <p:cNvPr id="3" name="Notes Placeholder 2"/>
          <p:cNvSpPr>
            <a:spLocks noGrp="1"/>
          </p:cNvSpPr>
          <p:nvPr>
            <p:ph type="body" idx="1"/>
          </p:nvPr>
        </p:nvSpPr>
        <p:spPr>
          <a:xfrm>
            <a:off x="441961" y="3160487"/>
            <a:ext cx="6126480" cy="5029200"/>
          </a:xfrm>
        </p:spPr>
        <p:txBody>
          <a:bodyPr/>
          <a:lstStyle/>
          <a:p>
            <a:endParaRPr lang="en-US" sz="1100" dirty="0"/>
          </a:p>
        </p:txBody>
      </p:sp>
      <p:sp>
        <p:nvSpPr>
          <p:cNvPr id="4" name="Slide Number Placeholder 3"/>
          <p:cNvSpPr>
            <a:spLocks noGrp="1"/>
          </p:cNvSpPr>
          <p:nvPr>
            <p:ph type="sldNum" sz="quarter" idx="10"/>
          </p:nvPr>
        </p:nvSpPr>
        <p:spPr/>
        <p:txBody>
          <a:bodyPr/>
          <a:lstStyle/>
          <a:p>
            <a:pPr defTabSz="914311">
              <a:defRPr/>
            </a:pPr>
            <a:fld id="{452140A9-11FD-AB46-B99D-C1331D8D84D1}" type="slidenum">
              <a:rPr lang="en-US" sz="1100">
                <a:solidFill>
                  <a:prstClr val="black"/>
                </a:solidFill>
                <a:latin typeface="Source Sans Pro" panose="020B0503030403020204"/>
              </a:rPr>
              <a:pPr defTabSz="914311">
                <a:defRPr/>
              </a:pPr>
              <a:t>11</a:t>
            </a:fld>
            <a:endParaRPr lang="en-US" sz="1100" dirty="0">
              <a:solidFill>
                <a:prstClr val="black"/>
              </a:solidFill>
              <a:latin typeface="Source Sans Pro" panose="020B0503030403020204"/>
            </a:endParaRPr>
          </a:p>
        </p:txBody>
      </p:sp>
    </p:spTree>
    <p:extLst>
      <p:ext uri="{BB962C8B-B14F-4D97-AF65-F5344CB8AC3E}">
        <p14:creationId xmlns:p14="http://schemas.microsoft.com/office/powerpoint/2010/main" val="165449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3186-7151-8D5F-9886-6CEBF0CF8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28105-2CA5-976C-17AB-77F2ED0B8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FC810-6B4E-B291-F01F-5EEEB06B72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0D30BE-78E9-D6FF-B9C3-C2CFEFFFEC32}"/>
              </a:ext>
            </a:extLst>
          </p:cNvPr>
          <p:cNvSpPr>
            <a:spLocks noGrp="1"/>
          </p:cNvSpPr>
          <p:nvPr>
            <p:ph type="sldNum" sz="quarter" idx="5"/>
          </p:nvPr>
        </p:nvSpPr>
        <p:spPr/>
        <p:txBody>
          <a:bodyPr/>
          <a:lstStyle/>
          <a:p>
            <a:fld id="{CD9C3885-3CCD-49F4-94B5-DAF0347F6D40}" type="slidenum">
              <a:rPr lang="en-US" smtClean="0"/>
              <a:t>12</a:t>
            </a:fld>
            <a:endParaRPr lang="en-US"/>
          </a:p>
        </p:txBody>
      </p:sp>
    </p:spTree>
    <p:extLst>
      <p:ext uri="{BB962C8B-B14F-4D97-AF65-F5344CB8AC3E}">
        <p14:creationId xmlns:p14="http://schemas.microsoft.com/office/powerpoint/2010/main" val="301104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13</a:t>
            </a:fld>
            <a:endParaRPr lang="en-US"/>
          </a:p>
        </p:txBody>
      </p:sp>
    </p:spTree>
    <p:extLst>
      <p:ext uri="{BB962C8B-B14F-4D97-AF65-F5344CB8AC3E}">
        <p14:creationId xmlns:p14="http://schemas.microsoft.com/office/powerpoint/2010/main" val="283905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11">
              <a:defRPr/>
            </a:pPr>
            <a:fld id="{452140A9-11FD-AB46-B99D-C1331D8D84D1}" type="slidenum">
              <a:rPr lang="en-US" sz="1000">
                <a:solidFill>
                  <a:prstClr val="black"/>
                </a:solidFill>
                <a:latin typeface="Source Sans Pro" panose="020B0503030403020204"/>
              </a:rPr>
              <a:pPr defTabSz="914311">
                <a:defRPr/>
              </a:pPr>
              <a:t>14</a:t>
            </a:fld>
            <a:endParaRPr lang="en-US" sz="1000" dirty="0">
              <a:solidFill>
                <a:prstClr val="black"/>
              </a:solidFill>
              <a:latin typeface="Source Sans Pro" panose="020B0503030403020204"/>
            </a:endParaRPr>
          </a:p>
        </p:txBody>
      </p:sp>
    </p:spTree>
    <p:extLst>
      <p:ext uri="{BB962C8B-B14F-4D97-AF65-F5344CB8AC3E}">
        <p14:creationId xmlns:p14="http://schemas.microsoft.com/office/powerpoint/2010/main" val="4081055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1162050"/>
            <a:ext cx="4489450" cy="2525713"/>
          </a:xfrm>
        </p:spPr>
      </p:sp>
      <p:sp>
        <p:nvSpPr>
          <p:cNvPr id="3" name="Notes Placeholder 2"/>
          <p:cNvSpPr>
            <a:spLocks noGrp="1"/>
          </p:cNvSpPr>
          <p:nvPr>
            <p:ph type="body" idx="1"/>
          </p:nvPr>
        </p:nvSpPr>
        <p:spPr/>
        <p:txBody>
          <a:bodyPr/>
          <a:lstStyle/>
          <a:p>
            <a:pPr marL="171434" indent="-171434">
              <a:buFont typeface="Arial" charset="0"/>
              <a:buChar char="•"/>
            </a:pPr>
            <a:endParaRPr lang="en-US" b="0" baseline="0" dirty="0"/>
          </a:p>
        </p:txBody>
      </p:sp>
      <p:sp>
        <p:nvSpPr>
          <p:cNvPr id="4" name="Slide Number Placeholder 3"/>
          <p:cNvSpPr>
            <a:spLocks noGrp="1"/>
          </p:cNvSpPr>
          <p:nvPr>
            <p:ph type="sldNum" sz="quarter" idx="10"/>
          </p:nvPr>
        </p:nvSpPr>
        <p:spPr/>
        <p:txBody>
          <a:bodyPr/>
          <a:lstStyle/>
          <a:p>
            <a:fld id="{452140A9-11FD-AB46-B99D-C1331D8D84D1}" type="slidenum">
              <a:rPr lang="en-US" smtClean="0"/>
              <a:t>15</a:t>
            </a:fld>
            <a:endParaRPr lang="en-US"/>
          </a:p>
        </p:txBody>
      </p:sp>
    </p:spTree>
    <p:extLst>
      <p:ext uri="{BB962C8B-B14F-4D97-AF65-F5344CB8AC3E}">
        <p14:creationId xmlns:p14="http://schemas.microsoft.com/office/powerpoint/2010/main" val="3537920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8D24F-2346-DF5D-8E66-D25E9C6B7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194D1-1CBD-FB69-7C27-98EB09840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AC64-6550-C251-B627-47BB493BAA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788758-DD7C-A9CA-CD46-1597BE7DED8E}"/>
              </a:ext>
            </a:extLst>
          </p:cNvPr>
          <p:cNvSpPr>
            <a:spLocks noGrp="1"/>
          </p:cNvSpPr>
          <p:nvPr>
            <p:ph type="sldNum" sz="quarter" idx="5"/>
          </p:nvPr>
        </p:nvSpPr>
        <p:spPr/>
        <p:txBody>
          <a:bodyPr/>
          <a:lstStyle/>
          <a:p>
            <a:fld id="{CD9C3885-3CCD-49F4-94B5-DAF0347F6D40}" type="slidenum">
              <a:rPr lang="en-US" smtClean="0"/>
              <a:t>16</a:t>
            </a:fld>
            <a:endParaRPr lang="en-US"/>
          </a:p>
        </p:txBody>
      </p:sp>
    </p:spTree>
    <p:extLst>
      <p:ext uri="{BB962C8B-B14F-4D97-AF65-F5344CB8AC3E}">
        <p14:creationId xmlns:p14="http://schemas.microsoft.com/office/powerpoint/2010/main" val="2186418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52140A9-11FD-AB46-B99D-C1331D8D84D1}" type="slidenum">
              <a:rPr lang="en-US" smtClean="0"/>
              <a:t>17</a:t>
            </a:fld>
            <a:endParaRPr lang="en-US"/>
          </a:p>
        </p:txBody>
      </p:sp>
    </p:spTree>
    <p:extLst>
      <p:ext uri="{BB962C8B-B14F-4D97-AF65-F5344CB8AC3E}">
        <p14:creationId xmlns:p14="http://schemas.microsoft.com/office/powerpoint/2010/main" val="8807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CEC48-6150-807C-22F6-CA871614B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B6248-4776-995E-BDC3-A7F0E3CC2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75B05-36D6-DD76-222D-C8C22CA261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53F481-74C1-AE48-8383-B10E471E24EF}"/>
              </a:ext>
            </a:extLst>
          </p:cNvPr>
          <p:cNvSpPr>
            <a:spLocks noGrp="1"/>
          </p:cNvSpPr>
          <p:nvPr>
            <p:ph type="sldNum" sz="quarter" idx="5"/>
          </p:nvPr>
        </p:nvSpPr>
        <p:spPr/>
        <p:txBody>
          <a:bodyPr/>
          <a:lstStyle/>
          <a:p>
            <a:pPr defTabSz="914311">
              <a:defRPr/>
            </a:pPr>
            <a:fld id="{452140A9-11FD-AB46-B99D-C1331D8D84D1}" type="slidenum">
              <a:rPr lang="en-US" sz="1000">
                <a:solidFill>
                  <a:prstClr val="black"/>
                </a:solidFill>
                <a:latin typeface="Source Sans Pro" panose="020B0503030403020204"/>
              </a:rPr>
              <a:pPr defTabSz="914311">
                <a:defRPr/>
              </a:pPr>
              <a:t>18</a:t>
            </a:fld>
            <a:endParaRPr lang="en-US" sz="1000" dirty="0">
              <a:solidFill>
                <a:prstClr val="black"/>
              </a:solidFill>
              <a:latin typeface="Source Sans Pro" panose="020B0503030403020204"/>
            </a:endParaRPr>
          </a:p>
        </p:txBody>
      </p:sp>
    </p:spTree>
    <p:extLst>
      <p:ext uri="{BB962C8B-B14F-4D97-AF65-F5344CB8AC3E}">
        <p14:creationId xmlns:p14="http://schemas.microsoft.com/office/powerpoint/2010/main" val="4244709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19</a:t>
            </a:fld>
            <a:endParaRPr lang="en-US"/>
          </a:p>
        </p:txBody>
      </p:sp>
    </p:spTree>
    <p:extLst>
      <p:ext uri="{BB962C8B-B14F-4D97-AF65-F5344CB8AC3E}">
        <p14:creationId xmlns:p14="http://schemas.microsoft.com/office/powerpoint/2010/main" val="35420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0A55-236E-1F84-7E67-5D3F6AC2B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6A4A7-A829-5ED7-FE69-71BEEC5F4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F251A-8D90-03BD-13C9-C2D1721A5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E2802D-7A6A-35EF-BDC6-B796742C3BF3}"/>
              </a:ext>
            </a:extLst>
          </p:cNvPr>
          <p:cNvSpPr>
            <a:spLocks noGrp="1"/>
          </p:cNvSpPr>
          <p:nvPr>
            <p:ph type="sldNum" sz="quarter" idx="5"/>
          </p:nvPr>
        </p:nvSpPr>
        <p:spPr/>
        <p:txBody>
          <a:bodyPr/>
          <a:lstStyle/>
          <a:p>
            <a:fld id="{CD9C3885-3CCD-49F4-94B5-DAF0347F6D40}" type="slidenum">
              <a:rPr lang="en-US" smtClean="0"/>
              <a:t>2</a:t>
            </a:fld>
            <a:endParaRPr lang="en-US"/>
          </a:p>
        </p:txBody>
      </p:sp>
    </p:spTree>
    <p:extLst>
      <p:ext uri="{BB962C8B-B14F-4D97-AF65-F5344CB8AC3E}">
        <p14:creationId xmlns:p14="http://schemas.microsoft.com/office/powerpoint/2010/main" val="408673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Loans</a:t>
            </a:r>
          </a:p>
          <a:p>
            <a:r>
              <a:rPr lang="en-US" dirty="0"/>
              <a:t>Start or expand your business with loans guaranteed by the Small Business Administration. Use Lender Match to find lenders that offer loans for your business.</a:t>
            </a:r>
          </a:p>
          <a:p>
            <a:endParaRPr lang="en-US" dirty="0"/>
          </a:p>
          <a:p>
            <a:r>
              <a:rPr lang="en-US" dirty="0"/>
              <a:t>How SBA helps small businesses get loans</a:t>
            </a:r>
          </a:p>
          <a:p>
            <a:r>
              <a:rPr lang="en-US" dirty="0"/>
              <a:t>The U.S. Small Business Administration helps small businesses get funding by setting guidelines for loans and reducing lender risk. These SBA-backed loans make it easier for small businesses to get the funding they need.</a:t>
            </a:r>
          </a:p>
          <a:p>
            <a:endParaRPr lang="en-US" dirty="0"/>
          </a:p>
          <a:p>
            <a:r>
              <a:rPr lang="en-US" dirty="0"/>
              <a:t>In order to get an SBA-backed loan:</a:t>
            </a:r>
          </a:p>
          <a:p>
            <a:r>
              <a:rPr lang="en-US" dirty="0"/>
              <a:t>Visit our Loans page to find the loan that best suits your need</a:t>
            </a:r>
          </a:p>
          <a:p>
            <a:r>
              <a:rPr lang="en-US" dirty="0"/>
              <a:t>Enter your Zip Code on Lender Match to find a lender in your area</a:t>
            </a:r>
          </a:p>
          <a:p>
            <a:r>
              <a:rPr lang="en-US" dirty="0"/>
              <a:t>Apply for a loan through your local lender</a:t>
            </a:r>
          </a:p>
          <a:p>
            <a:r>
              <a:rPr lang="en-US" dirty="0"/>
              <a:t>Lenders will approve and help you manage your loan</a:t>
            </a:r>
          </a:p>
          <a:p>
            <a:r>
              <a:rPr lang="en-US" dirty="0"/>
              <a:t>SBA only makes direct loans in the case of businesses and homeowners recovering from a declared disaster.</a:t>
            </a:r>
          </a:p>
          <a:p>
            <a:endParaRPr lang="en-US" dirty="0"/>
          </a:p>
          <a:p>
            <a:r>
              <a:rPr lang="en-US" dirty="0"/>
              <a:t>Loans for borrowers</a:t>
            </a:r>
          </a:p>
          <a:p>
            <a:r>
              <a:rPr lang="en-US" dirty="0"/>
              <a:t>Woman working on a lap top</a:t>
            </a:r>
          </a:p>
          <a:p>
            <a:r>
              <a:rPr lang="en-US" dirty="0"/>
              <a:t>7(a) loans</a:t>
            </a:r>
          </a:p>
          <a:p>
            <a:r>
              <a:rPr lang="en-US" dirty="0"/>
              <a:t>A group of SBA loans which guarantee portions of the total amount, cap interest rates, and limit fees.</a:t>
            </a:r>
          </a:p>
          <a:p>
            <a:endParaRPr lang="en-US" dirty="0"/>
          </a:p>
          <a:p>
            <a:r>
              <a:rPr lang="en-US" dirty="0"/>
              <a:t>Read more about 7(a) loans</a:t>
            </a:r>
          </a:p>
          <a:p>
            <a:r>
              <a:rPr lang="en-US" dirty="0"/>
              <a:t>Woman working in a computer lab</a:t>
            </a:r>
          </a:p>
          <a:p>
            <a:r>
              <a:rPr lang="en-US" dirty="0"/>
              <a:t>504 loans</a:t>
            </a:r>
          </a:p>
          <a:p>
            <a:r>
              <a:rPr lang="en-US" dirty="0"/>
              <a:t>Long-term, fixed-rate financing to purchase or repair real estate, equipment, machinery, or other assets.</a:t>
            </a:r>
          </a:p>
          <a:p>
            <a:endParaRPr lang="en-US" dirty="0"/>
          </a:p>
          <a:p>
            <a:r>
              <a:rPr lang="en-US" dirty="0"/>
              <a:t>Read more about 504 loans</a:t>
            </a:r>
          </a:p>
          <a:p>
            <a:r>
              <a:rPr lang="en-US" dirty="0"/>
              <a:t>Man and woman looking at lap top at kitchen table</a:t>
            </a:r>
          </a:p>
          <a:p>
            <a:r>
              <a:rPr lang="en-US" dirty="0"/>
              <a:t>Microloans</a:t>
            </a:r>
          </a:p>
          <a:p>
            <a:r>
              <a:rPr lang="en-US" dirty="0"/>
              <a:t>Our smallest loan program, providing $50,000 or less to help businesses start up and expand.</a:t>
            </a:r>
          </a:p>
          <a:p>
            <a:endParaRPr lang="en-US" dirty="0"/>
          </a:p>
          <a:p>
            <a:r>
              <a:rPr lang="en-US" dirty="0"/>
              <a:t>Read more about microloans</a:t>
            </a:r>
          </a:p>
          <a:p>
            <a:endParaRPr lang="en-US" dirty="0"/>
          </a:p>
          <a:p>
            <a:endParaRPr lang="en-US" dirty="0"/>
          </a:p>
        </p:txBody>
      </p:sp>
      <p:sp>
        <p:nvSpPr>
          <p:cNvPr id="4" name="Slide Number Placeholder 3"/>
          <p:cNvSpPr>
            <a:spLocks noGrp="1"/>
          </p:cNvSpPr>
          <p:nvPr>
            <p:ph type="sldNum" sz="quarter" idx="5"/>
          </p:nvPr>
        </p:nvSpPr>
        <p:spPr/>
        <p:txBody>
          <a:bodyPr/>
          <a:lstStyle/>
          <a:p>
            <a:pPr defTabSz="894192">
              <a:defRPr/>
            </a:pPr>
            <a:fld id="{83525EAF-6CB9-44DD-A75C-48BCD5E915ED}" type="slidenum">
              <a:rPr lang="en-US" altLang="en-US">
                <a:solidFill>
                  <a:prstClr val="black"/>
                </a:solidFill>
                <a:latin typeface="Calibri" panose="020F0502020204030204"/>
              </a:rPr>
              <a:pPr defTabSz="894192">
                <a:defRPr/>
              </a:pPr>
              <a:t>20</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572868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 for-profit business</a:t>
            </a:r>
          </a:p>
          <a:p>
            <a:r>
              <a:rPr lang="en-US" dirty="0"/>
              <a:t>The business is officially registered and operates legally.</a:t>
            </a:r>
          </a:p>
          <a:p>
            <a:r>
              <a:rPr lang="en-US" dirty="0"/>
              <a:t>A U.S. flag over an outline of the country.</a:t>
            </a:r>
          </a:p>
          <a:p>
            <a:r>
              <a:rPr lang="en-US" dirty="0"/>
              <a:t>Do business in the U.S.</a:t>
            </a:r>
          </a:p>
          <a:p>
            <a:r>
              <a:rPr lang="en-US" dirty="0"/>
              <a:t>The business is physically located and operates in the United States or its territories.</a:t>
            </a:r>
          </a:p>
          <a:p>
            <a:r>
              <a:rPr lang="en-US" dirty="0"/>
              <a:t>A pie chart.</a:t>
            </a:r>
          </a:p>
          <a:p>
            <a:r>
              <a:rPr lang="en-US" dirty="0"/>
              <a:t>Have invested equity</a:t>
            </a:r>
          </a:p>
          <a:p>
            <a:r>
              <a:rPr lang="en-US" dirty="0"/>
              <a:t>The business owner has invested their own time or money into the business.</a:t>
            </a:r>
          </a:p>
          <a:p>
            <a:r>
              <a:rPr lang="en-US" dirty="0"/>
              <a:t>A rejected loan application.</a:t>
            </a:r>
          </a:p>
          <a:p>
            <a:r>
              <a:rPr lang="en-US" dirty="0"/>
              <a:t>Exhaust financing options</a:t>
            </a:r>
          </a:p>
          <a:p>
            <a:r>
              <a:rPr lang="en-US" dirty="0"/>
              <a:t>The business cannot get funds from any other financial lender.</a:t>
            </a:r>
          </a:p>
        </p:txBody>
      </p:sp>
      <p:sp>
        <p:nvSpPr>
          <p:cNvPr id="4" name="Slide Number Placeholder 3"/>
          <p:cNvSpPr>
            <a:spLocks noGrp="1"/>
          </p:cNvSpPr>
          <p:nvPr>
            <p:ph type="sldNum" sz="quarter" idx="5"/>
          </p:nvPr>
        </p:nvSpPr>
        <p:spPr/>
        <p:txBody>
          <a:bodyPr/>
          <a:lstStyle/>
          <a:p>
            <a:pPr defTabSz="894192">
              <a:defRPr/>
            </a:pPr>
            <a:fld id="{83525EAF-6CB9-44DD-A75C-48BCD5E915ED}" type="slidenum">
              <a:rPr lang="en-US" altLang="en-US">
                <a:solidFill>
                  <a:prstClr val="black"/>
                </a:solidFill>
                <a:latin typeface="Calibri" panose="020F0502020204030204"/>
              </a:rPr>
              <a:pPr defTabSz="894192">
                <a:defRPr/>
              </a:pPr>
              <a:t>21</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572868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22</a:t>
            </a:fld>
            <a:endParaRPr lang="en-US"/>
          </a:p>
        </p:txBody>
      </p:sp>
    </p:spTree>
    <p:extLst>
      <p:ext uri="{BB962C8B-B14F-4D97-AF65-F5344CB8AC3E}">
        <p14:creationId xmlns:p14="http://schemas.microsoft.com/office/powerpoint/2010/main" val="3607342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23</a:t>
            </a:fld>
            <a:endParaRPr lang="en-US"/>
          </a:p>
        </p:txBody>
      </p:sp>
    </p:spTree>
    <p:extLst>
      <p:ext uri="{BB962C8B-B14F-4D97-AF65-F5344CB8AC3E}">
        <p14:creationId xmlns:p14="http://schemas.microsoft.com/office/powerpoint/2010/main" val="3916612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1162050"/>
            <a:ext cx="4489450" cy="2525713"/>
          </a:xfrm>
        </p:spPr>
      </p:sp>
      <p:sp>
        <p:nvSpPr>
          <p:cNvPr id="3" name="Notes Placeholder 2"/>
          <p:cNvSpPr>
            <a:spLocks noGrp="1"/>
          </p:cNvSpPr>
          <p:nvPr>
            <p:ph type="body" idx="1"/>
          </p:nvPr>
        </p:nvSpPr>
        <p:spPr/>
        <p:txBody>
          <a:bodyPr/>
          <a:lstStyle/>
          <a:p>
            <a:pPr marL="171434" indent="-171434">
              <a:buFont typeface="Arial" charset="0"/>
              <a:buChar char="•"/>
            </a:pPr>
            <a:endParaRPr lang="en-US" b="0" baseline="0" dirty="0"/>
          </a:p>
          <a:p>
            <a:pPr marL="171434" indent="-171434">
              <a:buFont typeface="Arial" charset="0"/>
              <a:buChar char="•"/>
            </a:pPr>
            <a:endParaRPr lang="en-US" b="0" baseline="0" dirty="0"/>
          </a:p>
        </p:txBody>
      </p:sp>
      <p:sp>
        <p:nvSpPr>
          <p:cNvPr id="4" name="Slide Number Placeholder 3"/>
          <p:cNvSpPr>
            <a:spLocks noGrp="1"/>
          </p:cNvSpPr>
          <p:nvPr>
            <p:ph type="sldNum" sz="quarter" idx="10"/>
          </p:nvPr>
        </p:nvSpPr>
        <p:spPr/>
        <p:txBody>
          <a:bodyPr/>
          <a:lstStyle/>
          <a:p>
            <a:fld id="{452140A9-11FD-AB46-B99D-C1331D8D84D1}" type="slidenum">
              <a:rPr lang="en-US" smtClean="0"/>
              <a:t>24</a:t>
            </a:fld>
            <a:endParaRPr lang="en-US"/>
          </a:p>
        </p:txBody>
      </p:sp>
    </p:spTree>
    <p:extLst>
      <p:ext uri="{BB962C8B-B14F-4D97-AF65-F5344CB8AC3E}">
        <p14:creationId xmlns:p14="http://schemas.microsoft.com/office/powerpoint/2010/main" val="3349690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25</a:t>
            </a:fld>
            <a:endParaRPr lang="en-US"/>
          </a:p>
        </p:txBody>
      </p:sp>
    </p:spTree>
    <p:extLst>
      <p:ext uri="{BB962C8B-B14F-4D97-AF65-F5344CB8AC3E}">
        <p14:creationId xmlns:p14="http://schemas.microsoft.com/office/powerpoint/2010/main" val="1692544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26</a:t>
            </a:fld>
            <a:endParaRPr lang="en-US"/>
          </a:p>
        </p:txBody>
      </p:sp>
    </p:spTree>
    <p:extLst>
      <p:ext uri="{BB962C8B-B14F-4D97-AF65-F5344CB8AC3E}">
        <p14:creationId xmlns:p14="http://schemas.microsoft.com/office/powerpoint/2010/main" val="232346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27</a:t>
            </a:fld>
            <a:endParaRPr lang="en-US"/>
          </a:p>
        </p:txBody>
      </p:sp>
    </p:spTree>
    <p:extLst>
      <p:ext uri="{BB962C8B-B14F-4D97-AF65-F5344CB8AC3E}">
        <p14:creationId xmlns:p14="http://schemas.microsoft.com/office/powerpoint/2010/main" val="356535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28</a:t>
            </a:fld>
            <a:endParaRPr lang="en-US"/>
          </a:p>
        </p:txBody>
      </p:sp>
    </p:spTree>
    <p:extLst>
      <p:ext uri="{BB962C8B-B14F-4D97-AF65-F5344CB8AC3E}">
        <p14:creationId xmlns:p14="http://schemas.microsoft.com/office/powerpoint/2010/main" val="419749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29</a:t>
            </a:fld>
            <a:endParaRPr lang="en-US"/>
          </a:p>
        </p:txBody>
      </p:sp>
    </p:spTree>
    <p:extLst>
      <p:ext uri="{BB962C8B-B14F-4D97-AF65-F5344CB8AC3E}">
        <p14:creationId xmlns:p14="http://schemas.microsoft.com/office/powerpoint/2010/main" val="11062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3</a:t>
            </a:fld>
            <a:endParaRPr lang="en-US"/>
          </a:p>
        </p:txBody>
      </p:sp>
    </p:spTree>
    <p:extLst>
      <p:ext uri="{BB962C8B-B14F-4D97-AF65-F5344CB8AC3E}">
        <p14:creationId xmlns:p14="http://schemas.microsoft.com/office/powerpoint/2010/main" val="3753942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30</a:t>
            </a:fld>
            <a:endParaRPr lang="en-US"/>
          </a:p>
        </p:txBody>
      </p:sp>
    </p:spTree>
    <p:extLst>
      <p:ext uri="{BB962C8B-B14F-4D97-AF65-F5344CB8AC3E}">
        <p14:creationId xmlns:p14="http://schemas.microsoft.com/office/powerpoint/2010/main" val="2287682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31</a:t>
            </a:fld>
            <a:endParaRPr lang="en-US"/>
          </a:p>
        </p:txBody>
      </p:sp>
    </p:spTree>
    <p:extLst>
      <p:ext uri="{BB962C8B-B14F-4D97-AF65-F5344CB8AC3E}">
        <p14:creationId xmlns:p14="http://schemas.microsoft.com/office/powerpoint/2010/main" val="2502591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32</a:t>
            </a:fld>
            <a:endParaRPr lang="en-US"/>
          </a:p>
        </p:txBody>
      </p:sp>
    </p:spTree>
    <p:extLst>
      <p:ext uri="{BB962C8B-B14F-4D97-AF65-F5344CB8AC3E}">
        <p14:creationId xmlns:p14="http://schemas.microsoft.com/office/powerpoint/2010/main" val="3097985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33</a:t>
            </a:fld>
            <a:endParaRPr lang="en-US"/>
          </a:p>
        </p:txBody>
      </p:sp>
    </p:spTree>
    <p:extLst>
      <p:ext uri="{BB962C8B-B14F-4D97-AF65-F5344CB8AC3E}">
        <p14:creationId xmlns:p14="http://schemas.microsoft.com/office/powerpoint/2010/main" val="1027511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34</a:t>
            </a:fld>
            <a:endParaRPr lang="en-US"/>
          </a:p>
        </p:txBody>
      </p:sp>
    </p:spTree>
    <p:extLst>
      <p:ext uri="{BB962C8B-B14F-4D97-AF65-F5344CB8AC3E}">
        <p14:creationId xmlns:p14="http://schemas.microsoft.com/office/powerpoint/2010/main" val="3835589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35</a:t>
            </a:fld>
            <a:endParaRPr lang="en-US"/>
          </a:p>
        </p:txBody>
      </p:sp>
    </p:spTree>
    <p:extLst>
      <p:ext uri="{BB962C8B-B14F-4D97-AF65-F5344CB8AC3E}">
        <p14:creationId xmlns:p14="http://schemas.microsoft.com/office/powerpoint/2010/main" val="399993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E8A27-8CBA-3511-F99B-C373C65FE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F7ECA-41E4-52C2-97D8-B9F3549ED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AD496-6C7B-1A25-9A68-6243EFD907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F21190-EAC9-002B-B74C-C4D2D9DB48DF}"/>
              </a:ext>
            </a:extLst>
          </p:cNvPr>
          <p:cNvSpPr>
            <a:spLocks noGrp="1"/>
          </p:cNvSpPr>
          <p:nvPr>
            <p:ph type="sldNum" sz="quarter" idx="5"/>
          </p:nvPr>
        </p:nvSpPr>
        <p:spPr/>
        <p:txBody>
          <a:bodyPr/>
          <a:lstStyle/>
          <a:p>
            <a:fld id="{CD9C3885-3CCD-49F4-94B5-DAF0347F6D40}" type="slidenum">
              <a:rPr lang="en-US" smtClean="0"/>
              <a:t>4</a:t>
            </a:fld>
            <a:endParaRPr lang="en-US"/>
          </a:p>
        </p:txBody>
      </p:sp>
    </p:spTree>
    <p:extLst>
      <p:ext uri="{BB962C8B-B14F-4D97-AF65-F5344CB8AC3E}">
        <p14:creationId xmlns:p14="http://schemas.microsoft.com/office/powerpoint/2010/main" val="101660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5</a:t>
            </a:fld>
            <a:endParaRPr lang="en-US"/>
          </a:p>
        </p:txBody>
      </p:sp>
    </p:spTree>
    <p:extLst>
      <p:ext uri="{BB962C8B-B14F-4D97-AF65-F5344CB8AC3E}">
        <p14:creationId xmlns:p14="http://schemas.microsoft.com/office/powerpoint/2010/main" val="414214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C3885-3CCD-49F4-94B5-DAF0347F6D40}" type="slidenum">
              <a:rPr lang="en-US" smtClean="0"/>
              <a:t>6</a:t>
            </a:fld>
            <a:endParaRPr lang="en-US"/>
          </a:p>
        </p:txBody>
      </p:sp>
    </p:spTree>
    <p:extLst>
      <p:ext uri="{BB962C8B-B14F-4D97-AF65-F5344CB8AC3E}">
        <p14:creationId xmlns:p14="http://schemas.microsoft.com/office/powerpoint/2010/main" val="18634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E045-4220-36FF-C3EF-AC4C31647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C2339-D297-4D75-19D0-8A9956478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8435E-0C2F-DC59-49F8-13322429FF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BD17D3-F252-2CED-9A38-C785AE9B250D}"/>
              </a:ext>
            </a:extLst>
          </p:cNvPr>
          <p:cNvSpPr>
            <a:spLocks noGrp="1"/>
          </p:cNvSpPr>
          <p:nvPr>
            <p:ph type="sldNum" sz="quarter" idx="5"/>
          </p:nvPr>
        </p:nvSpPr>
        <p:spPr/>
        <p:txBody>
          <a:bodyPr/>
          <a:lstStyle/>
          <a:p>
            <a:fld id="{CD9C3885-3CCD-49F4-94B5-DAF0347F6D40}" type="slidenum">
              <a:rPr lang="en-US" smtClean="0"/>
              <a:t>7</a:t>
            </a:fld>
            <a:endParaRPr lang="en-US"/>
          </a:p>
        </p:txBody>
      </p:sp>
    </p:spTree>
    <p:extLst>
      <p:ext uri="{BB962C8B-B14F-4D97-AF65-F5344CB8AC3E}">
        <p14:creationId xmlns:p14="http://schemas.microsoft.com/office/powerpoint/2010/main" val="315100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67661" indent="-167661">
              <a:buFont typeface="Arial" charset="0"/>
              <a:buChar char="•"/>
            </a:pPr>
            <a:r>
              <a:rPr lang="en-US" dirty="0"/>
              <a:t>When you need reliable advice to start or grow your business, the SBA can connect you with experts who understand the business climate at both a national level, as well as in your specific region or market. </a:t>
            </a:r>
          </a:p>
          <a:p>
            <a:pPr marL="167661" indent="-167661" defTabSz="894192">
              <a:buFont typeface="Arial" charset="0"/>
              <a:buChar char="•"/>
              <a:defRPr/>
            </a:pPr>
            <a:r>
              <a:rPr lang="en-US" dirty="0"/>
              <a:t>The SBA’s Resource</a:t>
            </a:r>
            <a:r>
              <a:rPr lang="en-US" baseline="0" dirty="0"/>
              <a:t> Partner Networks helps to extend our reach to serve the nation’s small business community outside of our District Offices.</a:t>
            </a:r>
          </a:p>
          <a:p>
            <a:pPr marL="167661" indent="-167661" defTabSz="894192">
              <a:buFont typeface="Arial" charset="0"/>
              <a:buChar char="•"/>
              <a:defRPr/>
            </a:pPr>
            <a:r>
              <a:rPr lang="en-US" baseline="0" dirty="0"/>
              <a:t>Whether you need to create successful business plan, get expert advice on expanding your business, or train your team, the SBA makes sure you’re never far from the help you need.</a:t>
            </a:r>
          </a:p>
          <a:p>
            <a:pPr marL="167661" indent="-167661" defTabSz="894192">
              <a:buFont typeface="Arial" charset="0"/>
              <a:buChar char="•"/>
              <a:defRPr/>
            </a:pPr>
            <a:r>
              <a:rPr lang="en-US" dirty="0"/>
              <a:t>In FY 2017, over 1.4 million small business owners received counseling or training from an SBA resource partner.</a:t>
            </a:r>
          </a:p>
          <a:p>
            <a:pPr marL="167661" indent="-167661" defTabSz="894192">
              <a:buFont typeface="Arial" charset="0"/>
              <a:buChar char="•"/>
              <a:defRPr/>
            </a:pPr>
            <a:r>
              <a:rPr lang="en-US" dirty="0"/>
              <a:t>You can find resource partners closest to you using our local partners search page at SBA.gov/local-assistance.</a:t>
            </a:r>
          </a:p>
          <a:p>
            <a:endParaRPr lang="en-US" dirty="0"/>
          </a:p>
          <a:p>
            <a:r>
              <a:rPr lang="en-US" b="1" dirty="0"/>
              <a:t>Tips:</a:t>
            </a:r>
          </a:p>
          <a:p>
            <a:pPr marL="167661" indent="-167661">
              <a:buFont typeface="Arial" charset="0"/>
              <a:buChar char="•"/>
            </a:pPr>
            <a:r>
              <a:rPr lang="en-US" dirty="0"/>
              <a:t>Provide a few examples of experts and resource partners in your community in your community.</a:t>
            </a:r>
          </a:p>
          <a:p>
            <a:pPr marL="167661" indent="-167661">
              <a:buFont typeface="Arial" charset="0"/>
              <a:buChar char="•"/>
            </a:pPr>
            <a:r>
              <a:rPr lang="en-US" baseline="0" dirty="0"/>
              <a:t>Distribute or reference the associated Fact Sheet.</a:t>
            </a:r>
          </a:p>
          <a:p>
            <a:endParaRPr lang="en-US" b="1" dirty="0"/>
          </a:p>
        </p:txBody>
      </p:sp>
      <p:sp>
        <p:nvSpPr>
          <p:cNvPr id="4" name="Slide Number Placeholder 3"/>
          <p:cNvSpPr>
            <a:spLocks noGrp="1"/>
          </p:cNvSpPr>
          <p:nvPr>
            <p:ph type="sldNum" sz="quarter" idx="10"/>
          </p:nvPr>
        </p:nvSpPr>
        <p:spPr/>
        <p:txBody>
          <a:bodyPr/>
          <a:lstStyle/>
          <a:p>
            <a:fld id="{452140A9-11FD-AB46-B99D-C1331D8D84D1}" type="slidenum">
              <a:rPr lang="en-US" smtClean="0"/>
              <a:t>8</a:t>
            </a:fld>
            <a:endParaRPr lang="en-US"/>
          </a:p>
        </p:txBody>
      </p:sp>
    </p:spTree>
    <p:extLst>
      <p:ext uri="{BB962C8B-B14F-4D97-AF65-F5344CB8AC3E}">
        <p14:creationId xmlns:p14="http://schemas.microsoft.com/office/powerpoint/2010/main" val="253612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C3885-3CCD-49F4-94B5-DAF0347F6D40}" type="slidenum">
              <a:rPr lang="en-US" smtClean="0"/>
              <a:t>9</a:t>
            </a:fld>
            <a:endParaRPr lang="en-US"/>
          </a:p>
        </p:txBody>
      </p:sp>
    </p:spTree>
    <p:extLst>
      <p:ext uri="{BB962C8B-B14F-4D97-AF65-F5344CB8AC3E}">
        <p14:creationId xmlns:p14="http://schemas.microsoft.com/office/powerpoint/2010/main" val="1732342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le Slide 1">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C69B05B3-A317-CA13-9021-B415A2BCF917}"/>
              </a:ext>
            </a:extLst>
          </p:cNvPr>
          <p:cNvSpPr/>
          <p:nvPr/>
        </p:nvSpPr>
        <p:spPr>
          <a:xfrm flipV="1">
            <a:off x="10943713" y="-5316"/>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4">
            <a:extLst>
              <a:ext uri="{FF2B5EF4-FFF2-40B4-BE49-F238E27FC236}">
                <a16:creationId xmlns:a16="http://schemas.microsoft.com/office/drawing/2014/main" id="{72134E3B-976F-674D-663E-578C3C783160}"/>
              </a:ext>
            </a:extLst>
          </p:cNvPr>
          <p:cNvSpPr/>
          <p:nvPr userDrawn="1"/>
        </p:nvSpPr>
        <p:spPr>
          <a:xfrm rot="10800000" flipV="1">
            <a:off x="8560507" y="912"/>
            <a:ext cx="2051806" cy="464622"/>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0540D55C-1FEA-6EC3-1069-43ECD9CC917B}"/>
              </a:ext>
            </a:extLst>
          </p:cNvPr>
          <p:cNvSpPr>
            <a:spLocks noGrp="1"/>
          </p:cNvSpPr>
          <p:nvPr>
            <p:ph type="sldNum" sz="quarter" idx="12"/>
          </p:nvPr>
        </p:nvSpPr>
        <p:spPr>
          <a:xfrm>
            <a:off x="432391" y="6368392"/>
            <a:ext cx="2743200" cy="365125"/>
          </a:xfrm>
          <a:prstGeom prst="rect">
            <a:avLst/>
          </a:prstGeom>
        </p:spPr>
        <p:txBody>
          <a:bodyPr/>
          <a:lstStyle>
            <a:lvl1pPr>
              <a:defRPr>
                <a:solidFill>
                  <a:schemeClr val="accent6"/>
                </a:solidFill>
                <a:latin typeface="Source Sans Pro SemiBold" panose="020B0603030403020204" pitchFamily="34" charset="0"/>
                <a:ea typeface="Source Sans Pro SemiBold" panose="020B0603030403020204" pitchFamily="34" charset="0"/>
              </a:defRPr>
            </a:lvl1pPr>
          </a:lstStyle>
          <a:p>
            <a:fld id="{4710E8EA-57F6-764C-8914-AEEABF058192}" type="slidenum">
              <a:rPr lang="en-US" smtClean="0"/>
              <a:pPr/>
              <a:t>‹#›</a:t>
            </a:fld>
            <a:endParaRPr lang="en-US" dirty="0"/>
          </a:p>
        </p:txBody>
      </p:sp>
      <p:sp>
        <p:nvSpPr>
          <p:cNvPr id="8" name="Rectangle 4">
            <a:extLst>
              <a:ext uri="{FF2B5EF4-FFF2-40B4-BE49-F238E27FC236}">
                <a16:creationId xmlns:a16="http://schemas.microsoft.com/office/drawing/2014/main" id="{FD03BF93-C563-4F86-0F29-FC3C35F6750A}"/>
              </a:ext>
            </a:extLst>
          </p:cNvPr>
          <p:cNvSpPr/>
          <p:nvPr/>
        </p:nvSpPr>
        <p:spPr>
          <a:xfrm>
            <a:off x="1034901" y="6076566"/>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accent5">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B0313EA-0554-BD17-AC22-40A5A40C3CBE}"/>
              </a:ext>
            </a:extLst>
          </p:cNvPr>
          <p:cNvSpPr/>
          <p:nvPr/>
        </p:nvSpPr>
        <p:spPr>
          <a:xfrm>
            <a:off x="0" y="6237827"/>
            <a:ext cx="12192000" cy="614858"/>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4">
            <a:extLst>
              <a:ext uri="{FF2B5EF4-FFF2-40B4-BE49-F238E27FC236}">
                <a16:creationId xmlns:a16="http://schemas.microsoft.com/office/drawing/2014/main" id="{D11355ED-BDF5-BE95-9A88-7C861B2833F3}"/>
              </a:ext>
            </a:extLst>
          </p:cNvPr>
          <p:cNvSpPr/>
          <p:nvPr/>
        </p:nvSpPr>
        <p:spPr>
          <a:xfrm>
            <a:off x="7867650" y="5877581"/>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2E51AD1-831E-0D6E-33C9-72C813AD40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95516" y="6038466"/>
            <a:ext cx="2324058" cy="637954"/>
          </a:xfrm>
          <a:prstGeom prst="rect">
            <a:avLst/>
          </a:prstGeom>
        </p:spPr>
      </p:pic>
      <p:sp>
        <p:nvSpPr>
          <p:cNvPr id="5" name="Rectangle 4">
            <a:extLst>
              <a:ext uri="{FF2B5EF4-FFF2-40B4-BE49-F238E27FC236}">
                <a16:creationId xmlns:a16="http://schemas.microsoft.com/office/drawing/2014/main" id="{B31D4621-1A94-8C4D-A738-1A8B1D33AED4}"/>
              </a:ext>
            </a:extLst>
          </p:cNvPr>
          <p:cNvSpPr/>
          <p:nvPr userDrawn="1"/>
        </p:nvSpPr>
        <p:spPr>
          <a:xfrm flipV="1">
            <a:off x="0" y="-5"/>
            <a:ext cx="8335108" cy="465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CC615D14-D7A9-EDC6-1B9B-966F2BEB2AD5}"/>
              </a:ext>
            </a:extLst>
          </p:cNvPr>
          <p:cNvSpPr/>
          <p:nvPr userDrawn="1"/>
        </p:nvSpPr>
        <p:spPr>
          <a:xfrm rot="10800000" flipV="1">
            <a:off x="8244210" y="1"/>
            <a:ext cx="2051806" cy="465187"/>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4">
            <a:extLst>
              <a:ext uri="{FF2B5EF4-FFF2-40B4-BE49-F238E27FC236}">
                <a16:creationId xmlns:a16="http://schemas.microsoft.com/office/drawing/2014/main" id="{56F5C8B7-45A6-99DD-654C-24BC182DC33D}"/>
              </a:ext>
            </a:extLst>
          </p:cNvPr>
          <p:cNvSpPr/>
          <p:nvPr/>
        </p:nvSpPr>
        <p:spPr>
          <a:xfrm flipV="1">
            <a:off x="11260011" y="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0">
            <a:extLst>
              <a:ext uri="{FF2B5EF4-FFF2-40B4-BE49-F238E27FC236}">
                <a16:creationId xmlns:a16="http://schemas.microsoft.com/office/drawing/2014/main" id="{2AC376FA-ADF5-B58A-09A3-82776839F92D}"/>
              </a:ext>
            </a:extLst>
          </p:cNvPr>
          <p:cNvSpPr>
            <a:spLocks noGrp="1"/>
          </p:cNvSpPr>
          <p:nvPr>
            <p:ph type="body" sz="quarter" idx="13" hasCustomPrompt="1"/>
          </p:nvPr>
        </p:nvSpPr>
        <p:spPr>
          <a:xfrm>
            <a:off x="672426" y="6380163"/>
            <a:ext cx="7034887" cy="477837"/>
          </a:xfrm>
          <a:prstGeom prst="rect">
            <a:avLst/>
          </a:prstGeom>
        </p:spPr>
        <p:txBody>
          <a:bodyPr/>
          <a:lstStyle>
            <a:lvl1pPr marL="0" indent="0">
              <a:buNone/>
              <a:defRPr sz="2000" i="1">
                <a:solidFill>
                  <a:schemeClr val="accent6"/>
                </a:solidFill>
                <a:latin typeface="Source Sans Pro" panose="020B0503030403020204" pitchFamily="34" charset="0"/>
                <a:ea typeface="Source Sans Pro" panose="020B0503030403020204" pitchFamily="34" charset="0"/>
              </a:defRPr>
            </a:lvl1pPr>
          </a:lstStyle>
          <a:p>
            <a:pPr lvl="0"/>
            <a:r>
              <a:rPr lang="en-US" dirty="0"/>
              <a:t>Insert Date Here</a:t>
            </a:r>
          </a:p>
        </p:txBody>
      </p:sp>
      <p:sp>
        <p:nvSpPr>
          <p:cNvPr id="20" name="Title 1">
            <a:extLst>
              <a:ext uri="{FF2B5EF4-FFF2-40B4-BE49-F238E27FC236}">
                <a16:creationId xmlns:a16="http://schemas.microsoft.com/office/drawing/2014/main" id="{3391C062-D799-CAAD-A124-7F23B751F7DA}"/>
              </a:ext>
            </a:extLst>
          </p:cNvPr>
          <p:cNvSpPr>
            <a:spLocks noGrp="1"/>
          </p:cNvSpPr>
          <p:nvPr>
            <p:ph type="title" hasCustomPrompt="1"/>
          </p:nvPr>
        </p:nvSpPr>
        <p:spPr>
          <a:xfrm>
            <a:off x="457201" y="1633849"/>
            <a:ext cx="11277599" cy="1774336"/>
          </a:xfrm>
          <a:prstGeom prst="rect">
            <a:avLst/>
          </a:prstGeom>
        </p:spPr>
        <p:txBody>
          <a:bodyPr/>
          <a:lstStyle>
            <a:lvl1pPr algn="ctr">
              <a:defRPr sz="6600"/>
            </a:lvl1pPr>
          </a:lstStyle>
          <a:p>
            <a:r>
              <a:rPr lang="en-US" dirty="0"/>
              <a:t>Title Slide Design 1</a:t>
            </a:r>
          </a:p>
        </p:txBody>
      </p:sp>
      <p:sp>
        <p:nvSpPr>
          <p:cNvPr id="23" name="Text Placeholder 22">
            <a:extLst>
              <a:ext uri="{FF2B5EF4-FFF2-40B4-BE49-F238E27FC236}">
                <a16:creationId xmlns:a16="http://schemas.microsoft.com/office/drawing/2014/main" id="{3171F46A-40BA-C648-E93D-94DE2BEF739F}"/>
              </a:ext>
            </a:extLst>
          </p:cNvPr>
          <p:cNvSpPr>
            <a:spLocks noGrp="1"/>
          </p:cNvSpPr>
          <p:nvPr>
            <p:ph type="body" sz="quarter" idx="14" hasCustomPrompt="1"/>
          </p:nvPr>
        </p:nvSpPr>
        <p:spPr>
          <a:xfrm>
            <a:off x="457200" y="3643791"/>
            <a:ext cx="11277600" cy="2021997"/>
          </a:xfrm>
          <a:prstGeom prst="rect">
            <a:avLst/>
          </a:prstGeom>
        </p:spPr>
        <p:txBody>
          <a:bodyPr/>
          <a:lstStyle>
            <a:lvl1pPr marL="0" indent="0" algn="ctr">
              <a:buNone/>
              <a:defRPr/>
            </a:lvl1pPr>
          </a:lstStyle>
          <a:p>
            <a:r>
              <a:rPr lang="en-US" sz="2800" dirty="0">
                <a:solidFill>
                  <a:schemeClr val="tx2">
                    <a:lumMod val="50000"/>
                  </a:schemeClr>
                </a:solidFill>
              </a:rPr>
              <a:t>Click to edit Master title style</a:t>
            </a:r>
          </a:p>
        </p:txBody>
      </p:sp>
    </p:spTree>
    <p:extLst>
      <p:ext uri="{BB962C8B-B14F-4D97-AF65-F5344CB8AC3E}">
        <p14:creationId xmlns:p14="http://schemas.microsoft.com/office/powerpoint/2010/main" val="177383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le Slide 1">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C69B05B3-A317-CA13-9021-B415A2BCF917}"/>
              </a:ext>
            </a:extLst>
          </p:cNvPr>
          <p:cNvSpPr/>
          <p:nvPr userDrawn="1"/>
        </p:nvSpPr>
        <p:spPr>
          <a:xfrm flipV="1">
            <a:off x="10943714" y="-5316"/>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4">
            <a:extLst>
              <a:ext uri="{FF2B5EF4-FFF2-40B4-BE49-F238E27FC236}">
                <a16:creationId xmlns:a16="http://schemas.microsoft.com/office/drawing/2014/main" id="{56F5C8B7-45A6-99DD-654C-24BC182DC33D}"/>
              </a:ext>
            </a:extLst>
          </p:cNvPr>
          <p:cNvSpPr/>
          <p:nvPr userDrawn="1"/>
        </p:nvSpPr>
        <p:spPr>
          <a:xfrm flipV="1">
            <a:off x="11260012" y="2"/>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5" name="Picture 24" descr="A blue and red logo&#10;&#10;Description automatically generated">
            <a:extLst>
              <a:ext uri="{FF2B5EF4-FFF2-40B4-BE49-F238E27FC236}">
                <a16:creationId xmlns:a16="http://schemas.microsoft.com/office/drawing/2014/main" id="{F3842856-9EA4-9EA5-7667-8820B49D7B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6207" y="895350"/>
            <a:ext cx="4659587" cy="5067300"/>
          </a:xfrm>
          <a:prstGeom prst="rect">
            <a:avLst/>
          </a:prstGeom>
        </p:spPr>
      </p:pic>
      <p:grpSp>
        <p:nvGrpSpPr>
          <p:cNvPr id="32" name="Group 31">
            <a:extLst>
              <a:ext uri="{FF2B5EF4-FFF2-40B4-BE49-F238E27FC236}">
                <a16:creationId xmlns:a16="http://schemas.microsoft.com/office/drawing/2014/main" id="{093E35EF-0897-9670-A668-075B01F26F8B}"/>
              </a:ext>
            </a:extLst>
          </p:cNvPr>
          <p:cNvGrpSpPr/>
          <p:nvPr userDrawn="1"/>
        </p:nvGrpSpPr>
        <p:grpSpPr>
          <a:xfrm flipH="1" flipV="1">
            <a:off x="2" y="5579083"/>
            <a:ext cx="1248287" cy="1278919"/>
            <a:chOff x="11096113" y="147084"/>
            <a:chExt cx="1248287" cy="1278919"/>
          </a:xfrm>
        </p:grpSpPr>
        <p:sp>
          <p:nvSpPr>
            <p:cNvPr id="30" name="Rectangle 4">
              <a:extLst>
                <a:ext uri="{FF2B5EF4-FFF2-40B4-BE49-F238E27FC236}">
                  <a16:creationId xmlns:a16="http://schemas.microsoft.com/office/drawing/2014/main" id="{48EEE3E7-FE3F-6B7A-1A4A-B6DCA9D538B9}"/>
                </a:ext>
              </a:extLst>
            </p:cNvPr>
            <p:cNvSpPr/>
            <p:nvPr userDrawn="1"/>
          </p:nvSpPr>
          <p:spPr>
            <a:xfrm flipV="1">
              <a:off x="11096113" y="147084"/>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4">
              <a:extLst>
                <a:ext uri="{FF2B5EF4-FFF2-40B4-BE49-F238E27FC236}">
                  <a16:creationId xmlns:a16="http://schemas.microsoft.com/office/drawing/2014/main" id="{73433C98-DED8-64D7-C884-FEE794762849}"/>
                </a:ext>
              </a:extLst>
            </p:cNvPr>
            <p:cNvSpPr/>
            <p:nvPr userDrawn="1"/>
          </p:nvSpPr>
          <p:spPr>
            <a:xfrm flipV="1">
              <a:off x="11412411" y="15240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195770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Chapter Slide Alt 1">
    <p:spTree>
      <p:nvGrpSpPr>
        <p:cNvPr id="1" name=""/>
        <p:cNvGrpSpPr/>
        <p:nvPr/>
      </p:nvGrpSpPr>
      <p:grpSpPr>
        <a:xfrm>
          <a:off x="0" y="0"/>
          <a:ext cx="0" cy="0"/>
          <a:chOff x="0" y="0"/>
          <a:chExt cx="0" cy="0"/>
        </a:xfrm>
      </p:grpSpPr>
      <p:sp>
        <p:nvSpPr>
          <p:cNvPr id="2" name="Title 1"/>
          <p:cNvSpPr>
            <a:spLocks noGrp="1"/>
          </p:cNvSpPr>
          <p:nvPr>
            <p:ph type="title"/>
          </p:nvPr>
        </p:nvSpPr>
        <p:spPr>
          <a:xfrm>
            <a:off x="1466129" y="1268765"/>
            <a:ext cx="9259747" cy="2237228"/>
          </a:xfrm>
        </p:spPr>
        <p:txBody>
          <a:bodyPr anchor="b"/>
          <a:lstStyle>
            <a:lvl1pPr>
              <a:lnSpc>
                <a:spcPts val="3375"/>
              </a:lnSpc>
              <a:defRPr sz="3375"/>
            </a:lvl1pPr>
          </a:lstStyle>
          <a:p>
            <a:r>
              <a:rPr lang="en-US"/>
              <a:t>Click to edit Master title style</a:t>
            </a:r>
            <a:endParaRPr lang="en-US" dirty="0"/>
          </a:p>
        </p:txBody>
      </p:sp>
      <p:sp>
        <p:nvSpPr>
          <p:cNvPr id="3" name="Text Placeholder 2"/>
          <p:cNvSpPr>
            <a:spLocks noGrp="1"/>
          </p:cNvSpPr>
          <p:nvPr>
            <p:ph type="body" idx="1"/>
          </p:nvPr>
        </p:nvSpPr>
        <p:spPr>
          <a:xfrm>
            <a:off x="1471005" y="3613582"/>
            <a:ext cx="9259747" cy="1500187"/>
          </a:xfrm>
        </p:spPr>
        <p:txBody>
          <a:bodyPr/>
          <a:lstStyle>
            <a:lvl1pPr marL="0" indent="0" algn="ctr">
              <a:buNone/>
              <a:defRPr sz="1350" b="1">
                <a:solidFill>
                  <a:schemeClr val="tx1">
                    <a:tint val="75000"/>
                  </a:schemeClr>
                </a:solidFill>
              </a:defRPr>
            </a:lvl1pPr>
            <a:lvl2pPr marL="257156" indent="0">
              <a:buNone/>
              <a:defRPr sz="1125">
                <a:solidFill>
                  <a:schemeClr val="tx1">
                    <a:tint val="75000"/>
                  </a:schemeClr>
                </a:solidFill>
              </a:defRPr>
            </a:lvl2pPr>
            <a:lvl3pPr marL="514312" indent="0">
              <a:buNone/>
              <a:defRPr sz="1013">
                <a:solidFill>
                  <a:schemeClr val="tx1">
                    <a:tint val="75000"/>
                  </a:schemeClr>
                </a:solidFill>
              </a:defRPr>
            </a:lvl3pPr>
            <a:lvl4pPr marL="771468" indent="0">
              <a:buNone/>
              <a:defRPr sz="900">
                <a:solidFill>
                  <a:schemeClr val="tx1">
                    <a:tint val="75000"/>
                  </a:schemeClr>
                </a:solidFill>
              </a:defRPr>
            </a:lvl4pPr>
            <a:lvl5pPr marL="1028624" indent="0">
              <a:buNone/>
              <a:defRPr sz="900">
                <a:solidFill>
                  <a:schemeClr val="tx1">
                    <a:tint val="75000"/>
                  </a:schemeClr>
                </a:solidFill>
              </a:defRPr>
            </a:lvl5pPr>
            <a:lvl6pPr marL="1285780" indent="0">
              <a:buNone/>
              <a:defRPr sz="900">
                <a:solidFill>
                  <a:schemeClr val="tx1">
                    <a:tint val="75000"/>
                  </a:schemeClr>
                </a:solidFill>
              </a:defRPr>
            </a:lvl6pPr>
            <a:lvl7pPr marL="1542935" indent="0">
              <a:buNone/>
              <a:defRPr sz="900">
                <a:solidFill>
                  <a:schemeClr val="tx1">
                    <a:tint val="75000"/>
                  </a:schemeClr>
                </a:solidFill>
              </a:defRPr>
            </a:lvl7pPr>
            <a:lvl8pPr marL="1800090" indent="0">
              <a:buNone/>
              <a:defRPr sz="900">
                <a:solidFill>
                  <a:schemeClr val="tx1">
                    <a:tint val="75000"/>
                  </a:schemeClr>
                </a:solidFill>
              </a:defRPr>
            </a:lvl8pPr>
            <a:lvl9pPr marL="2057246" indent="0">
              <a:buNone/>
              <a:defRPr sz="9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317981FB-361D-BEF5-087B-96782B1E4490}"/>
              </a:ext>
            </a:extLst>
          </p:cNvPr>
          <p:cNvSpPr>
            <a:spLocks noGrp="1"/>
          </p:cNvSpPr>
          <p:nvPr>
            <p:ph type="sldNum" sz="quarter" idx="10"/>
          </p:nvPr>
        </p:nvSpPr>
        <p:spPr/>
        <p:txBody>
          <a:bodyPr/>
          <a:lstStyle>
            <a:lvl1pPr>
              <a:defRPr/>
            </a:lvl1pPr>
          </a:lstStyle>
          <a:p>
            <a:pPr>
              <a:defRPr/>
            </a:pPr>
            <a:fld id="{2AFBDE99-2165-4B03-88B9-FB64E60A7AFA}" type="slidenum">
              <a:rPr lang="en-US"/>
              <a:pPr>
                <a:defRPr/>
              </a:pPr>
              <a:t>‹#›</a:t>
            </a:fld>
            <a:endParaRPr lang="en-US" dirty="0"/>
          </a:p>
        </p:txBody>
      </p:sp>
      <p:sp>
        <p:nvSpPr>
          <p:cNvPr id="5" name="Footer Placeholder 4">
            <a:extLst>
              <a:ext uri="{FF2B5EF4-FFF2-40B4-BE49-F238E27FC236}">
                <a16:creationId xmlns:a16="http://schemas.microsoft.com/office/drawing/2014/main" id="{1D45624C-C3C4-8051-C785-28A47B7F0535}"/>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8179808E-103D-7CFC-0D39-A32CB563E64D}"/>
              </a:ext>
            </a:extLst>
          </p:cNvPr>
          <p:cNvSpPr>
            <a:spLocks noGrp="1"/>
          </p:cNvSpPr>
          <p:nvPr userDrawn="1">
            <p:ph type="dt" sz="half"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362212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1CE67A85-E6C2-F961-AC71-8E2F46D8F56F}"/>
              </a:ext>
            </a:extLst>
          </p:cNvPr>
          <p:cNvSpPr>
            <a:spLocks noGrp="1"/>
          </p:cNvSpPr>
          <p:nvPr>
            <p:ph type="sldNum" sz="quarter" idx="10"/>
          </p:nvPr>
        </p:nvSpPr>
        <p:spPr/>
        <p:txBody>
          <a:bodyPr/>
          <a:lstStyle>
            <a:lvl1pPr>
              <a:defRPr/>
            </a:lvl1pPr>
          </a:lstStyle>
          <a:p>
            <a:pPr>
              <a:defRPr/>
            </a:pPr>
            <a:fld id="{6395DF21-D8F6-450A-BDE6-24D40328E9BC}" type="slidenum">
              <a:rPr lang="en-US"/>
              <a:pPr>
                <a:defRPr/>
              </a:pPr>
              <a:t>‹#›</a:t>
            </a:fld>
            <a:endParaRPr lang="en-US" dirty="0"/>
          </a:p>
        </p:txBody>
      </p:sp>
      <p:sp>
        <p:nvSpPr>
          <p:cNvPr id="4" name="Footer Placeholder 4">
            <a:extLst>
              <a:ext uri="{FF2B5EF4-FFF2-40B4-BE49-F238E27FC236}">
                <a16:creationId xmlns:a16="http://schemas.microsoft.com/office/drawing/2014/main" id="{4EF05AB0-C43B-1DF8-CBF5-268E67BE584E}"/>
              </a:ext>
            </a:extLst>
          </p:cNvPr>
          <p:cNvSpPr>
            <a:spLocks noGrp="1"/>
          </p:cNvSpPr>
          <p:nvPr>
            <p:ph type="ftr" sz="quarter" idx="11"/>
          </p:nvPr>
        </p:nvSpPr>
        <p:spPr/>
        <p:txBody>
          <a:bodyPr/>
          <a:lstStyle>
            <a:lvl1pPr>
              <a:defRPr/>
            </a:lvl1pPr>
          </a:lstStyle>
          <a:p>
            <a:pPr>
              <a:defRPr/>
            </a:pPr>
            <a:endParaRPr lang="en-US"/>
          </a:p>
        </p:txBody>
      </p:sp>
      <p:sp>
        <p:nvSpPr>
          <p:cNvPr id="5" name="Date Placeholder 3">
            <a:extLst>
              <a:ext uri="{FF2B5EF4-FFF2-40B4-BE49-F238E27FC236}">
                <a16:creationId xmlns:a16="http://schemas.microsoft.com/office/drawing/2014/main" id="{2E08C5BD-B0D6-3A36-7B22-13A5DC26BAA8}"/>
              </a:ext>
            </a:extLst>
          </p:cNvPr>
          <p:cNvSpPr>
            <a:spLocks noGrp="1"/>
          </p:cNvSpPr>
          <p:nvPr userDrawn="1">
            <p:ph type="dt" sz="half"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334484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p:cNvSpPr>
            <a:spLocks noGrp="1"/>
          </p:cNvSpPr>
          <p:nvPr>
            <p:ph type="subTitle" idx="13"/>
          </p:nvPr>
        </p:nvSpPr>
        <p:spPr>
          <a:xfrm>
            <a:off x="838200" y="967515"/>
            <a:ext cx="10515600" cy="696071"/>
          </a:xfrm>
        </p:spPr>
        <p:txBody>
          <a:bodyPr/>
          <a:lstStyle>
            <a:lvl1pPr marL="0" indent="0" algn="ctr">
              <a:buNone/>
              <a:defRPr sz="1181" b="1">
                <a:solidFill>
                  <a:srgbClr val="898989"/>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a:t>Click to edit Master subtitle style</a:t>
            </a:r>
            <a:endParaRPr lang="en-US" dirty="0"/>
          </a:p>
        </p:txBody>
      </p:sp>
      <p:sp>
        <p:nvSpPr>
          <p:cNvPr id="4" name="Date Placeholder 4">
            <a:extLst>
              <a:ext uri="{FF2B5EF4-FFF2-40B4-BE49-F238E27FC236}">
                <a16:creationId xmlns:a16="http://schemas.microsoft.com/office/drawing/2014/main" id="{1E82BACF-DAB8-8C57-4F9C-F093628456C5}"/>
              </a:ext>
            </a:extLst>
          </p:cNvPr>
          <p:cNvSpPr>
            <a:spLocks noGrp="1"/>
          </p:cNvSpPr>
          <p:nvPr>
            <p:ph type="dt" sz="half" idx="14"/>
          </p:nvPr>
        </p:nvSpPr>
        <p:spPr>
          <a:xfrm>
            <a:off x="556684" y="6194428"/>
            <a:ext cx="2393949" cy="365125"/>
          </a:xfrm>
        </p:spPr>
        <p:txBody>
          <a:bodyPr/>
          <a:lstStyle>
            <a:lvl1pPr>
              <a:defRPr/>
            </a:lvl1pPr>
          </a:lstStyle>
          <a:p>
            <a:pPr>
              <a:defRPr/>
            </a:pPr>
            <a:endParaRPr lang="en-US" dirty="0"/>
          </a:p>
        </p:txBody>
      </p:sp>
      <p:sp>
        <p:nvSpPr>
          <p:cNvPr id="5" name="Footer Placeholder 5">
            <a:extLst>
              <a:ext uri="{FF2B5EF4-FFF2-40B4-BE49-F238E27FC236}">
                <a16:creationId xmlns:a16="http://schemas.microsoft.com/office/drawing/2014/main" id="{B5C7D517-A981-0407-8550-686B742D1F61}"/>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6">
            <a:extLst>
              <a:ext uri="{FF2B5EF4-FFF2-40B4-BE49-F238E27FC236}">
                <a16:creationId xmlns:a16="http://schemas.microsoft.com/office/drawing/2014/main" id="{0729215D-BD3D-5E76-02E8-4EF72929FED7}"/>
              </a:ext>
            </a:extLst>
          </p:cNvPr>
          <p:cNvSpPr>
            <a:spLocks noGrp="1"/>
          </p:cNvSpPr>
          <p:nvPr>
            <p:ph type="sldNum" sz="quarter" idx="16"/>
          </p:nvPr>
        </p:nvSpPr>
        <p:spPr/>
        <p:txBody>
          <a:bodyPr/>
          <a:lstStyle>
            <a:lvl1pPr>
              <a:defRPr/>
            </a:lvl1pPr>
          </a:lstStyle>
          <a:p>
            <a:pPr>
              <a:defRPr/>
            </a:pPr>
            <a:fld id="{FE4395F6-8228-4186-A113-AD7527C324BA}" type="slidenum">
              <a:rPr lang="en-US"/>
              <a:pPr>
                <a:defRPr/>
              </a:pPr>
              <a:t>‹#›</a:t>
            </a:fld>
            <a:endParaRPr lang="en-US"/>
          </a:p>
        </p:txBody>
      </p:sp>
    </p:spTree>
    <p:extLst>
      <p:ext uri="{BB962C8B-B14F-4D97-AF65-F5344CB8AC3E}">
        <p14:creationId xmlns:p14="http://schemas.microsoft.com/office/powerpoint/2010/main" val="2327577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Chapter Slide - Screen Only">
    <p:bg>
      <p:bgPr>
        <a:solidFill>
          <a:srgbClr val="003E7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C9ED79-9DE2-CD66-0620-DA4BA460A9FC}"/>
              </a:ext>
            </a:extLst>
          </p:cNvPr>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2" name="Title 1"/>
          <p:cNvSpPr>
            <a:spLocks noGrp="1"/>
          </p:cNvSpPr>
          <p:nvPr>
            <p:ph type="ctrTitle"/>
          </p:nvPr>
        </p:nvSpPr>
        <p:spPr>
          <a:xfrm>
            <a:off x="1524000" y="1122363"/>
            <a:ext cx="9144000" cy="2387600"/>
          </a:xfrm>
        </p:spPr>
        <p:txBody>
          <a:bodyPr anchor="b"/>
          <a:lstStyle>
            <a:lvl1pPr algn="ctr">
              <a:lnSpc>
                <a:spcPts val="3375"/>
              </a:lnSpc>
              <a:defRPr sz="33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b="1">
                <a:solidFill>
                  <a:schemeClr val="bg1">
                    <a:lumMod val="85000"/>
                  </a:schemeClr>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791703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4500" spc="-169">
                <a:solidFill>
                  <a:schemeClr val="bg1"/>
                </a:solidFill>
              </a:defRPr>
            </a:lvl1pPr>
          </a:lstStyle>
          <a:p>
            <a:r>
              <a:rPr lang="en-US" dirty="0"/>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013">
                <a:solidFill>
                  <a:schemeClr val="bg1"/>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a:t>Click to edit Master subtitle style</a:t>
            </a:r>
            <a:endParaRPr lang="en-US" dirty="0"/>
          </a:p>
        </p:txBody>
      </p:sp>
      <p:sp>
        <p:nvSpPr>
          <p:cNvPr id="8" name="Text Placeholder 7"/>
          <p:cNvSpPr>
            <a:spLocks noGrp="1"/>
          </p:cNvSpPr>
          <p:nvPr>
            <p:ph type="body" sz="quarter" idx="10" hasCustomPrompt="1"/>
          </p:nvPr>
        </p:nvSpPr>
        <p:spPr>
          <a:xfrm>
            <a:off x="1524000" y="4327265"/>
            <a:ext cx="9144000" cy="1646237"/>
          </a:xfrm>
        </p:spPr>
        <p:txBody>
          <a:bodyPr>
            <a:noAutofit/>
          </a:bodyPr>
          <a:lstStyle>
            <a:lvl1pPr marL="0" indent="0" algn="ctr">
              <a:buNone/>
              <a:defRPr sz="1800" b="1">
                <a:solidFill>
                  <a:schemeClr val="bg1">
                    <a:lumMod val="65000"/>
                  </a:schemeClr>
                </a:solidFill>
              </a:defRPr>
            </a:lvl1pPr>
            <a:lvl2pPr marL="257156" indent="0" algn="ctr">
              <a:buNone/>
              <a:defRPr sz="1800" b="1">
                <a:solidFill>
                  <a:srgbClr val="898989"/>
                </a:solidFill>
              </a:defRPr>
            </a:lvl2pPr>
            <a:lvl3pPr marL="514312" indent="0" algn="ctr">
              <a:buNone/>
              <a:defRPr sz="1800" b="1">
                <a:solidFill>
                  <a:srgbClr val="898989"/>
                </a:solidFill>
              </a:defRPr>
            </a:lvl3pPr>
            <a:lvl4pPr marL="771468" indent="0" algn="ctr">
              <a:buNone/>
              <a:defRPr sz="1800" b="1">
                <a:solidFill>
                  <a:srgbClr val="898989"/>
                </a:solidFill>
              </a:defRPr>
            </a:lvl4pPr>
            <a:lvl5pPr marL="1028624" indent="0" algn="ctr">
              <a:buNone/>
              <a:defRPr sz="1800" b="1">
                <a:solidFill>
                  <a:srgbClr val="898989"/>
                </a:solidFill>
              </a:defRPr>
            </a:lvl5pPr>
          </a:lstStyle>
          <a:p>
            <a:pPr lvl="0"/>
            <a:r>
              <a:rPr lang="en-US" dirty="0"/>
              <a:t>Click to edit Master subtitle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3555590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268969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chemeClr val="bg1"/>
                </a:solidFill>
              </a:defRPr>
            </a:lvl1pPr>
          </a:lstStyle>
          <a:p>
            <a:r>
              <a:rPr lang="en-US" dirty="0"/>
              <a:t>Click to edit Master title </a:t>
            </a:r>
            <a:r>
              <a:rPr lang="en-US"/>
              <a:t>style (1 line)</a:t>
            </a:r>
            <a:endParaRPr lang="en-US" dirty="0"/>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dirty="0"/>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48028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chemeClr val="bg1"/>
                </a:solidFill>
              </a:defRPr>
            </a:lvl1pPr>
          </a:lstStyle>
          <a:p>
            <a:r>
              <a:rPr lang="en-US" dirty="0"/>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8"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dirty="0"/>
              <a:t>Click to edit Master subtitle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629730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rgbClr val="003F80"/>
                </a:solidFill>
              </a:defRPr>
            </a:lvl1pPr>
          </a:lstStyle>
          <a:p>
            <a:r>
              <a:rPr lang="en-US" dirty="0"/>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dirty="0"/>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270147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CE5501-83A8-D385-DE72-2B8C7B35B5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071" b="1667"/>
          <a:stretch/>
        </p:blipFill>
        <p:spPr>
          <a:xfrm>
            <a:off x="0" y="0"/>
            <a:ext cx="12192000" cy="3446917"/>
          </a:xfrm>
          <a:prstGeom prst="rect">
            <a:avLst/>
          </a:prstGeom>
        </p:spPr>
      </p:pic>
      <p:sp>
        <p:nvSpPr>
          <p:cNvPr id="7" name="Rectangle 6">
            <a:extLst>
              <a:ext uri="{FF2B5EF4-FFF2-40B4-BE49-F238E27FC236}">
                <a16:creationId xmlns:a16="http://schemas.microsoft.com/office/drawing/2014/main" id="{F8EBCCDF-B6D8-4105-3F3B-32CD4FB14E16}"/>
              </a:ext>
            </a:extLst>
          </p:cNvPr>
          <p:cNvSpPr/>
          <p:nvPr userDrawn="1"/>
        </p:nvSpPr>
        <p:spPr>
          <a:xfrm>
            <a:off x="0" y="3413247"/>
            <a:ext cx="12192000" cy="1098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4">
            <a:extLst>
              <a:ext uri="{FF2B5EF4-FFF2-40B4-BE49-F238E27FC236}">
                <a16:creationId xmlns:a16="http://schemas.microsoft.com/office/drawing/2014/main" id="{920C438E-49C9-C173-2132-F4558C03F93D}"/>
              </a:ext>
            </a:extLst>
          </p:cNvPr>
          <p:cNvSpPr/>
          <p:nvPr/>
        </p:nvSpPr>
        <p:spPr>
          <a:xfrm>
            <a:off x="1034901" y="6081881"/>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6C0C01F-C537-292A-593D-77006B7D6D2F}"/>
              </a:ext>
            </a:extLst>
          </p:cNvPr>
          <p:cNvSpPr/>
          <p:nvPr/>
        </p:nvSpPr>
        <p:spPr>
          <a:xfrm>
            <a:off x="0" y="6243142"/>
            <a:ext cx="12192000" cy="614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4">
            <a:extLst>
              <a:ext uri="{FF2B5EF4-FFF2-40B4-BE49-F238E27FC236}">
                <a16:creationId xmlns:a16="http://schemas.microsoft.com/office/drawing/2014/main" id="{27EFFB91-39A0-F9AC-361D-4C5DD43575C5}"/>
              </a:ext>
            </a:extLst>
          </p:cNvPr>
          <p:cNvSpPr/>
          <p:nvPr/>
        </p:nvSpPr>
        <p:spPr>
          <a:xfrm>
            <a:off x="7867650" y="5877581"/>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C71B7136-F161-4AF3-4BA9-762ED258C3FF}"/>
              </a:ext>
            </a:extLst>
          </p:cNvPr>
          <p:cNvSpPr>
            <a:spLocks noGrp="1"/>
          </p:cNvSpPr>
          <p:nvPr>
            <p:ph sz="quarter" idx="10" hasCustomPrompt="1"/>
          </p:nvPr>
        </p:nvSpPr>
        <p:spPr>
          <a:xfrm>
            <a:off x="457200" y="1011287"/>
            <a:ext cx="11277600" cy="2104877"/>
          </a:xfrm>
          <a:prstGeom prst="rect">
            <a:avLst/>
          </a:prstGeom>
        </p:spPr>
        <p:txBody>
          <a:bodyPr/>
          <a:lstStyle>
            <a:lvl1pPr marL="0" indent="0">
              <a:buNone/>
              <a:defRPr sz="6600" b="1">
                <a:solidFill>
                  <a:schemeClr val="accent6"/>
                </a:solidFill>
                <a:latin typeface="Source Sans Pro SemiBold" panose="020B0603030403020204" pitchFamily="34" charset="0"/>
                <a:ea typeface="Source Sans Pro SemiBold" panose="020B0603030403020204" pitchFamily="34" charset="0"/>
              </a:defRPr>
            </a:lvl1pPr>
          </a:lstStyle>
          <a:p>
            <a:pPr algn="ctr"/>
            <a:r>
              <a:rPr lang="en-US" dirty="0">
                <a:solidFill>
                  <a:schemeClr val="accent6"/>
                </a:solidFill>
              </a:rPr>
              <a:t>Title Slide Design 2</a:t>
            </a:r>
          </a:p>
        </p:txBody>
      </p:sp>
      <p:sp>
        <p:nvSpPr>
          <p:cNvPr id="14" name="Text Placeholder 13">
            <a:extLst>
              <a:ext uri="{FF2B5EF4-FFF2-40B4-BE49-F238E27FC236}">
                <a16:creationId xmlns:a16="http://schemas.microsoft.com/office/drawing/2014/main" id="{09D5EE24-6B8E-D2A1-1AC1-15ACA43CA518}"/>
              </a:ext>
            </a:extLst>
          </p:cNvPr>
          <p:cNvSpPr>
            <a:spLocks noGrp="1"/>
          </p:cNvSpPr>
          <p:nvPr>
            <p:ph type="body" sz="quarter" idx="11" hasCustomPrompt="1"/>
          </p:nvPr>
        </p:nvSpPr>
        <p:spPr>
          <a:xfrm>
            <a:off x="457200" y="3744000"/>
            <a:ext cx="11277600" cy="1897975"/>
          </a:xfrm>
          <a:prstGeom prst="rect">
            <a:avLst/>
          </a:prstGeom>
        </p:spPr>
        <p:txBody>
          <a:bodyPr/>
          <a:lstStyle>
            <a:lvl1pPr marL="0" indent="0">
              <a:buFont typeface="Arial" panose="020B0604020202020204" pitchFamily="34" charset="0"/>
              <a:buNone/>
              <a:defRPr sz="3200" i="0">
                <a:latin typeface="Source Sans Pro SemiBold" panose="020B0603030403020204" pitchFamily="34" charset="0"/>
                <a:ea typeface="Source Sans Pro SemiBold" panose="020B0603030403020204" pitchFamily="34" charset="0"/>
              </a:defRPr>
            </a:lvl1pPr>
          </a:lstStyle>
          <a:p>
            <a:pPr algn="ctr"/>
            <a:r>
              <a:rPr lang="en-US" sz="2800" dirty="0">
                <a:solidFill>
                  <a:schemeClr val="tx1"/>
                </a:solidFill>
              </a:rPr>
              <a:t>Insert your sub title text here</a:t>
            </a:r>
          </a:p>
        </p:txBody>
      </p:sp>
      <p:sp>
        <p:nvSpPr>
          <p:cNvPr id="15" name="Text Placeholder 10">
            <a:extLst>
              <a:ext uri="{FF2B5EF4-FFF2-40B4-BE49-F238E27FC236}">
                <a16:creationId xmlns:a16="http://schemas.microsoft.com/office/drawing/2014/main" id="{F0631D8B-4859-AD44-CFE6-D93518B0A0EC}"/>
              </a:ext>
            </a:extLst>
          </p:cNvPr>
          <p:cNvSpPr>
            <a:spLocks noGrp="1"/>
          </p:cNvSpPr>
          <p:nvPr>
            <p:ph type="body" sz="quarter" idx="12" hasCustomPrompt="1"/>
          </p:nvPr>
        </p:nvSpPr>
        <p:spPr>
          <a:xfrm>
            <a:off x="222250" y="6380163"/>
            <a:ext cx="7485063" cy="477837"/>
          </a:xfrm>
          <a:prstGeom prst="rect">
            <a:avLst/>
          </a:prstGeom>
        </p:spPr>
        <p:txBody>
          <a:bodyPr/>
          <a:lstStyle>
            <a:lvl1pPr marL="0" indent="0">
              <a:buNone/>
              <a:defRPr sz="2000" i="1">
                <a:solidFill>
                  <a:schemeClr val="accent6"/>
                </a:solidFill>
                <a:latin typeface="Source Sans Pro" panose="020B0503030403020204" pitchFamily="34" charset="0"/>
                <a:ea typeface="Source Sans Pro" panose="020B0503030403020204" pitchFamily="34" charset="0"/>
              </a:defRPr>
            </a:lvl1pPr>
          </a:lstStyle>
          <a:p>
            <a:pPr lvl="0"/>
            <a:r>
              <a:rPr lang="en-US" dirty="0"/>
              <a:t>Insert Date Here</a:t>
            </a:r>
          </a:p>
        </p:txBody>
      </p:sp>
      <p:pic>
        <p:nvPicPr>
          <p:cNvPr id="8" name="Picture 7" descr="A black background with white text&#10;&#10;Description automatically generated">
            <a:extLst>
              <a:ext uri="{FF2B5EF4-FFF2-40B4-BE49-F238E27FC236}">
                <a16:creationId xmlns:a16="http://schemas.microsoft.com/office/drawing/2014/main" id="{38BCE818-54C2-E7C3-6E92-A7BE4B8064F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196901" y="6033429"/>
            <a:ext cx="2342408" cy="642991"/>
          </a:xfrm>
          <a:prstGeom prst="rect">
            <a:avLst/>
          </a:prstGeom>
        </p:spPr>
      </p:pic>
    </p:spTree>
    <p:extLst>
      <p:ext uri="{BB962C8B-B14F-4D97-AF65-F5344CB8AC3E}">
        <p14:creationId xmlns:p14="http://schemas.microsoft.com/office/powerpoint/2010/main" val="3303832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rgbClr val="003F80"/>
                </a:solidFill>
              </a:defRPr>
            </a:lvl1pPr>
          </a:lstStyle>
          <a:p>
            <a:r>
              <a:rPr lang="en-US" dirty="0"/>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9"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dirty="0"/>
              <a:t>Click to edit Master subtitle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2269144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dirty="0"/>
              <a:t>Click to edit Master </a:t>
            </a:r>
            <a:br>
              <a:rPr lang="en-US" dirty="0"/>
            </a:br>
            <a:r>
              <a:rPr lang="en-US" dirty="0"/>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80241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dirty="0"/>
              <a:t>Click to edit Master </a:t>
            </a:r>
            <a:br>
              <a:rPr lang="en-US" dirty="0"/>
            </a:br>
            <a:r>
              <a:rPr lang="en-US" dirty="0"/>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588739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9" y="1268765"/>
            <a:ext cx="9259747" cy="2237228"/>
          </a:xfrm>
        </p:spPr>
        <p:txBody>
          <a:bodyPr anchor="b"/>
          <a:lstStyle>
            <a:lvl1pPr>
              <a:lnSpc>
                <a:spcPts val="4500"/>
              </a:lnSpc>
              <a:defRPr sz="4500"/>
            </a:lvl1pPr>
          </a:lstStyle>
          <a:p>
            <a:r>
              <a:rPr lang="en-US" dirty="0"/>
              <a:t>Click to edit Master </a:t>
            </a:r>
            <a:br>
              <a:rPr lang="en-US" dirty="0"/>
            </a:br>
            <a:r>
              <a:rPr lang="en-US" dirty="0"/>
              <a:t>chapter style</a:t>
            </a:r>
          </a:p>
        </p:txBody>
      </p:sp>
      <p:sp>
        <p:nvSpPr>
          <p:cNvPr id="3" name="Text Placeholder 2"/>
          <p:cNvSpPr>
            <a:spLocks noGrp="1"/>
          </p:cNvSpPr>
          <p:nvPr>
            <p:ph type="body" idx="1" hasCustomPrompt="1"/>
          </p:nvPr>
        </p:nvSpPr>
        <p:spPr>
          <a:xfrm>
            <a:off x="1471005" y="3613580"/>
            <a:ext cx="9259747"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380011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0"/>
          </p:nvPr>
        </p:nvSpPr>
        <p:spPr>
          <a:xfrm>
            <a:off x="557087" y="6194308"/>
            <a:ext cx="2394420" cy="365125"/>
          </a:xfrm>
        </p:spPr>
        <p:txBody>
          <a:bodyPr/>
          <a:lstStyle/>
          <a:p>
            <a:endParaRPr lang="en-US" dirty="0"/>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41068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0" y="1568825"/>
            <a:ext cx="5181600" cy="4608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68825"/>
            <a:ext cx="5181600" cy="4608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737386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735747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26731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12192000" cy="6858000"/>
          </a:xfrm>
        </p:spPr>
        <p:txBody>
          <a:bodyPr/>
          <a:lstStyle/>
          <a:p>
            <a:r>
              <a:rPr lang="en-US"/>
              <a:t>Drag picture to placeholder or click icon to add</a:t>
            </a:r>
            <a:endParaRPr lang="en-US" dirty="0"/>
          </a:p>
        </p:txBody>
      </p:sp>
    </p:spTree>
    <p:extLst>
      <p:ext uri="{BB962C8B-B14F-4D97-AF65-F5344CB8AC3E}">
        <p14:creationId xmlns:p14="http://schemas.microsoft.com/office/powerpoint/2010/main" val="2041507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87742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259A7E-239C-95D1-2B31-1212ED077E75}"/>
              </a:ext>
            </a:extLst>
          </p:cNvPr>
          <p:cNvSpPr/>
          <p:nvPr/>
        </p:nvSpPr>
        <p:spPr>
          <a:xfrm>
            <a:off x="1034901" y="6081881"/>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48B790A-71B4-D61A-4E05-2589FDA292E9}"/>
              </a:ext>
            </a:extLst>
          </p:cNvPr>
          <p:cNvSpPr/>
          <p:nvPr/>
        </p:nvSpPr>
        <p:spPr>
          <a:xfrm>
            <a:off x="0" y="6243142"/>
            <a:ext cx="12192000" cy="614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4">
            <a:extLst>
              <a:ext uri="{FF2B5EF4-FFF2-40B4-BE49-F238E27FC236}">
                <a16:creationId xmlns:a16="http://schemas.microsoft.com/office/drawing/2014/main" id="{90726B5A-58B8-308B-5DE2-49C228D5C26A}"/>
              </a:ext>
            </a:extLst>
          </p:cNvPr>
          <p:cNvSpPr/>
          <p:nvPr/>
        </p:nvSpPr>
        <p:spPr>
          <a:xfrm>
            <a:off x="7867650" y="5877581"/>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E95FA1-353F-3B88-ACC0-2018A9C5F8F6}"/>
              </a:ext>
            </a:extLst>
          </p:cNvPr>
          <p:cNvSpPr>
            <a:spLocks noGrp="1"/>
          </p:cNvSpPr>
          <p:nvPr>
            <p:ph type="title"/>
          </p:nvPr>
        </p:nvSpPr>
        <p:spPr>
          <a:xfrm>
            <a:off x="839788" y="593726"/>
            <a:ext cx="10515600" cy="998008"/>
          </a:xfrm>
          <a:prstGeom prst="rect">
            <a:avLst/>
          </a:prstGeom>
        </p:spPr>
        <p:txBody>
          <a:bodyPr/>
          <a:lstStyle/>
          <a:p>
            <a:r>
              <a:rPr lang="en-US" dirty="0"/>
              <a:t>Click to edit Master title style</a:t>
            </a:r>
          </a:p>
        </p:txBody>
      </p:sp>
      <p:sp>
        <p:nvSpPr>
          <p:cNvPr id="3" name="Rectangle 2">
            <a:extLst>
              <a:ext uri="{FF2B5EF4-FFF2-40B4-BE49-F238E27FC236}">
                <a16:creationId xmlns:a16="http://schemas.microsoft.com/office/drawing/2014/main" id="{FB2E9838-BF39-EA41-742D-8E056AE763E8}"/>
              </a:ext>
            </a:extLst>
          </p:cNvPr>
          <p:cNvSpPr/>
          <p:nvPr/>
        </p:nvSpPr>
        <p:spPr>
          <a:xfrm>
            <a:off x="585788" y="530225"/>
            <a:ext cx="95250"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5900FE-4122-CCE2-C261-99FAAF3B41FE}"/>
              </a:ext>
            </a:extLst>
          </p:cNvPr>
          <p:cNvSpPr/>
          <p:nvPr/>
        </p:nvSpPr>
        <p:spPr>
          <a:xfrm rot="5400000">
            <a:off x="660400"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3197B5-2D73-1486-2A2C-3505F1D82EE1}"/>
              </a:ext>
            </a:extLst>
          </p:cNvPr>
          <p:cNvSpPr/>
          <p:nvPr/>
        </p:nvSpPr>
        <p:spPr>
          <a:xfrm rot="5400000">
            <a:off x="658817" y="1152525"/>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0">
            <a:extLst>
              <a:ext uri="{FF2B5EF4-FFF2-40B4-BE49-F238E27FC236}">
                <a16:creationId xmlns:a16="http://schemas.microsoft.com/office/drawing/2014/main" id="{63EDC33B-FE40-5486-21F6-418EFBCE4493}"/>
              </a:ext>
            </a:extLst>
          </p:cNvPr>
          <p:cNvSpPr>
            <a:spLocks noGrp="1"/>
          </p:cNvSpPr>
          <p:nvPr>
            <p:ph type="body" sz="quarter" idx="13"/>
          </p:nvPr>
        </p:nvSpPr>
        <p:spPr>
          <a:xfrm>
            <a:off x="836612" y="1735137"/>
            <a:ext cx="10889721" cy="3790950"/>
          </a:xfrm>
          <a:prstGeom prst="rect">
            <a:avLst/>
          </a:prstGeom>
        </p:spPr>
        <p:txBody>
          <a:bodyPr/>
          <a:lstStyle>
            <a:lvl1pPr marL="0" indent="0">
              <a:buNone/>
              <a:defRPr>
                <a:solidFill>
                  <a:schemeClr val="tx2">
                    <a:lumMod val="50000"/>
                  </a:schemeClr>
                </a:solidFill>
              </a:defRPr>
            </a:lvl1pPr>
            <a:lvl2pPr marL="457200" indent="0">
              <a:buNone/>
              <a:defRPr>
                <a:solidFill>
                  <a:schemeClr val="tx2">
                    <a:lumMod val="50000"/>
                  </a:schemeClr>
                </a:solidFill>
              </a:defRPr>
            </a:lvl2pPr>
            <a:lvl3pPr marL="914400" indent="0">
              <a:buNone/>
              <a:defRPr>
                <a:solidFill>
                  <a:schemeClr val="tx2">
                    <a:lumMod val="50000"/>
                  </a:schemeClr>
                </a:solidFill>
              </a:defRPr>
            </a:lvl3pPr>
            <a:lvl4pPr marL="1371600" indent="0">
              <a:buNone/>
              <a:defRPr>
                <a:solidFill>
                  <a:schemeClr val="tx2">
                    <a:lumMod val="50000"/>
                  </a:schemeClr>
                </a:solidFill>
              </a:defRPr>
            </a:lvl4pPr>
            <a:lvl5pPr marL="1828800" indent="0">
              <a:buNone/>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3">
            <a:extLst>
              <a:ext uri="{FF2B5EF4-FFF2-40B4-BE49-F238E27FC236}">
                <a16:creationId xmlns:a16="http://schemas.microsoft.com/office/drawing/2014/main" id="{51ABA919-F4C8-93B2-5FFC-61EBF0610460}"/>
              </a:ext>
            </a:extLst>
          </p:cNvPr>
          <p:cNvSpPr txBox="1">
            <a:spLocks/>
          </p:cNvSpPr>
          <p:nvPr/>
        </p:nvSpPr>
        <p:spPr>
          <a:xfrm>
            <a:off x="432391" y="63630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ource Sans Pro SemiBold" panose="020B0603030403020204" pitchFamily="34" charset="0"/>
                <a:ea typeface="Source Sans Pro SemiBold" panose="020B06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solidFill>
                  <a:schemeClr val="accent6"/>
                </a:solidFill>
              </a:rPr>
              <a:pPr/>
              <a:t>‹#›</a:t>
            </a:fld>
            <a:endParaRPr lang="en-US" dirty="0">
              <a:solidFill>
                <a:schemeClr val="accent6"/>
              </a:solidFill>
            </a:endParaRPr>
          </a:p>
        </p:txBody>
      </p:sp>
      <p:sp>
        <p:nvSpPr>
          <p:cNvPr id="10" name="Rectangle 2">
            <a:extLst>
              <a:ext uri="{FF2B5EF4-FFF2-40B4-BE49-F238E27FC236}">
                <a16:creationId xmlns:a16="http://schemas.microsoft.com/office/drawing/2014/main" id="{054B242E-9E70-AE3D-76CC-89B0D9B4E4D8}"/>
              </a:ext>
            </a:extLst>
          </p:cNvPr>
          <p:cNvSpPr/>
          <p:nvPr userDrawn="1"/>
        </p:nvSpPr>
        <p:spPr>
          <a:xfrm>
            <a:off x="585788" y="530225"/>
            <a:ext cx="95250"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5EBAF5-932C-C6D1-407D-3631E53CD523}"/>
              </a:ext>
            </a:extLst>
          </p:cNvPr>
          <p:cNvSpPr/>
          <p:nvPr userDrawn="1"/>
        </p:nvSpPr>
        <p:spPr>
          <a:xfrm rot="5400000">
            <a:off x="660400"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B5D80736-32C0-398B-814C-DA76F2E5E248}"/>
              </a:ext>
            </a:extLst>
          </p:cNvPr>
          <p:cNvSpPr/>
          <p:nvPr userDrawn="1"/>
        </p:nvSpPr>
        <p:spPr>
          <a:xfrm rot="5400000">
            <a:off x="658817" y="1152525"/>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background with white text&#10;&#10;Description automatically generated">
            <a:extLst>
              <a:ext uri="{FF2B5EF4-FFF2-40B4-BE49-F238E27FC236}">
                <a16:creationId xmlns:a16="http://schemas.microsoft.com/office/drawing/2014/main" id="{BAA7CFD1-2C03-5336-7B26-EC2FC3B55B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6901" y="6033429"/>
            <a:ext cx="2342408" cy="642991"/>
          </a:xfrm>
          <a:prstGeom prst="rect">
            <a:avLst/>
          </a:prstGeom>
        </p:spPr>
      </p:pic>
    </p:spTree>
    <p:extLst>
      <p:ext uri="{BB962C8B-B14F-4D97-AF65-F5344CB8AC3E}">
        <p14:creationId xmlns:p14="http://schemas.microsoft.com/office/powerpoint/2010/main" val="4171711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Drag picture to placeholder or click icon to add</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endParaRPr lang="en-US" dirty="0"/>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Tree>
    <p:extLst>
      <p:ext uri="{BB962C8B-B14F-4D97-AF65-F5344CB8AC3E}">
        <p14:creationId xmlns:p14="http://schemas.microsoft.com/office/powerpoint/2010/main" val="152254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6E7C78-C6F3-94EB-4A64-7864199F5BD1}"/>
              </a:ext>
            </a:extLst>
          </p:cNvPr>
          <p:cNvSpPr/>
          <p:nvPr/>
        </p:nvSpPr>
        <p:spPr>
          <a:xfrm>
            <a:off x="0" y="525998"/>
            <a:ext cx="12192000" cy="5781669"/>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7FCEEA4E-7CA7-BB40-6078-27263C6E8D46}"/>
              </a:ext>
            </a:extLst>
          </p:cNvPr>
          <p:cNvSpPr/>
          <p:nvPr/>
        </p:nvSpPr>
        <p:spPr>
          <a:xfrm>
            <a:off x="1034901" y="6081881"/>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FE92DC-DC2A-877C-F8BC-38E17D15398A}"/>
              </a:ext>
            </a:extLst>
          </p:cNvPr>
          <p:cNvSpPr/>
          <p:nvPr/>
        </p:nvSpPr>
        <p:spPr>
          <a:xfrm>
            <a:off x="0" y="6243142"/>
            <a:ext cx="12192000" cy="614858"/>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4">
            <a:extLst>
              <a:ext uri="{FF2B5EF4-FFF2-40B4-BE49-F238E27FC236}">
                <a16:creationId xmlns:a16="http://schemas.microsoft.com/office/drawing/2014/main" id="{83664DE6-1EC5-5526-D724-E95C9B6B25ED}"/>
              </a:ext>
            </a:extLst>
          </p:cNvPr>
          <p:cNvSpPr/>
          <p:nvPr/>
        </p:nvSpPr>
        <p:spPr>
          <a:xfrm>
            <a:off x="7867650" y="5882896"/>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B78C295-F6AF-0766-5951-94E07F831C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95516" y="6043781"/>
            <a:ext cx="2324058" cy="637954"/>
          </a:xfrm>
          <a:prstGeom prst="rect">
            <a:avLst/>
          </a:prstGeom>
        </p:spPr>
      </p:pic>
      <p:sp>
        <p:nvSpPr>
          <p:cNvPr id="16" name="Text Placeholder 15">
            <a:extLst>
              <a:ext uri="{FF2B5EF4-FFF2-40B4-BE49-F238E27FC236}">
                <a16:creationId xmlns:a16="http://schemas.microsoft.com/office/drawing/2014/main" id="{41D771CD-00A6-B370-4109-1628F12F6D76}"/>
              </a:ext>
            </a:extLst>
          </p:cNvPr>
          <p:cNvSpPr>
            <a:spLocks noGrp="1"/>
          </p:cNvSpPr>
          <p:nvPr>
            <p:ph type="body" sz="quarter" idx="13" hasCustomPrompt="1"/>
          </p:nvPr>
        </p:nvSpPr>
        <p:spPr>
          <a:xfrm>
            <a:off x="432391" y="2398185"/>
            <a:ext cx="11185525" cy="1725613"/>
          </a:xfrm>
          <a:prstGeom prst="rect">
            <a:avLst/>
          </a:prstGeom>
        </p:spPr>
        <p:txBody>
          <a:bodyPr anchor="ctr"/>
          <a:lstStyle>
            <a:lvl1pPr marL="0" indent="0" algn="ctr">
              <a:buNone/>
              <a:defRPr sz="6000">
                <a:solidFill>
                  <a:schemeClr val="accent6"/>
                </a:solidFill>
                <a:latin typeface="Source Sans Pro SemiBold" panose="020B0603030403020204" pitchFamily="34" charset="0"/>
                <a:ea typeface="Source Sans Pro SemiBold" panose="020B0603030403020204" pitchFamily="34" charset="0"/>
              </a:defRPr>
            </a:lvl1pPr>
            <a:lvl2pPr marL="457200" indent="0" algn="ctr">
              <a:buNone/>
              <a:defRPr sz="4000">
                <a:solidFill>
                  <a:schemeClr val="tx1"/>
                </a:solidFill>
                <a:latin typeface="Source Sans Pro SemiBold" panose="020B0603030403020204" pitchFamily="34" charset="0"/>
                <a:ea typeface="Source Sans Pro SemiBold" panose="020B0603030403020204" pitchFamily="34" charset="0"/>
              </a:defRPr>
            </a:lvl2pPr>
            <a:lvl3pPr marL="914400" indent="0" algn="ctr">
              <a:buNone/>
              <a:defRPr sz="4000">
                <a:solidFill>
                  <a:schemeClr val="tx1"/>
                </a:solidFill>
                <a:latin typeface="Source Sans Pro SemiBold" panose="020B0603030403020204" pitchFamily="34" charset="0"/>
                <a:ea typeface="Source Sans Pro SemiBold" panose="020B0603030403020204" pitchFamily="34" charset="0"/>
              </a:defRPr>
            </a:lvl3pPr>
            <a:lvl4pPr marL="1371600" indent="0" algn="ctr">
              <a:buNone/>
              <a:defRPr sz="4000">
                <a:solidFill>
                  <a:schemeClr val="tx1"/>
                </a:solidFill>
                <a:latin typeface="Source Sans Pro SemiBold" panose="020B0603030403020204" pitchFamily="34" charset="0"/>
                <a:ea typeface="Source Sans Pro SemiBold" panose="020B0603030403020204" pitchFamily="34" charset="0"/>
              </a:defRPr>
            </a:lvl4pPr>
            <a:lvl5pPr marL="1828800" indent="0" algn="ctr">
              <a:buNone/>
              <a:defRPr sz="4000">
                <a:solidFill>
                  <a:schemeClr val="tx1"/>
                </a:solidFill>
                <a:latin typeface="Source Sans Pro SemiBold" panose="020B0603030403020204" pitchFamily="34" charset="0"/>
                <a:ea typeface="Source Sans Pro SemiBold" panose="020B0603030403020204" pitchFamily="34" charset="0"/>
              </a:defRPr>
            </a:lvl5pPr>
          </a:lstStyle>
          <a:p>
            <a:pPr lvl="0"/>
            <a:r>
              <a:rPr lang="en-US" dirty="0"/>
              <a:t>Break Slide Title</a:t>
            </a:r>
          </a:p>
        </p:txBody>
      </p:sp>
      <p:sp>
        <p:nvSpPr>
          <p:cNvPr id="21" name="Rectangle 20">
            <a:extLst>
              <a:ext uri="{FF2B5EF4-FFF2-40B4-BE49-F238E27FC236}">
                <a16:creationId xmlns:a16="http://schemas.microsoft.com/office/drawing/2014/main" id="{21E789DB-F946-9C96-3EAE-971A78C86C2F}"/>
              </a:ext>
            </a:extLst>
          </p:cNvPr>
          <p:cNvSpPr/>
          <p:nvPr/>
        </p:nvSpPr>
        <p:spPr>
          <a:xfrm>
            <a:off x="0" y="-2517"/>
            <a:ext cx="12192000" cy="528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B7CFDCE-46C6-1CB2-5E48-FADD9CAA2ACE}"/>
              </a:ext>
            </a:extLst>
          </p:cNvPr>
          <p:cNvSpPr txBox="1">
            <a:spLocks/>
          </p:cNvSpPr>
          <p:nvPr/>
        </p:nvSpPr>
        <p:spPr>
          <a:xfrm>
            <a:off x="432391" y="63630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ource Sans Pro SemiBold" panose="020B0603030403020204" pitchFamily="34" charset="0"/>
                <a:ea typeface="Source Sans Pro SemiBold" panose="020B06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solidFill>
                  <a:schemeClr val="tx1"/>
                </a:solidFill>
              </a:rPr>
              <a:pPr/>
              <a:t>‹#›</a:t>
            </a:fld>
            <a:endParaRPr lang="en-US" dirty="0">
              <a:solidFill>
                <a:schemeClr val="tx1"/>
              </a:solidFill>
            </a:endParaRPr>
          </a:p>
        </p:txBody>
      </p:sp>
      <p:sp>
        <p:nvSpPr>
          <p:cNvPr id="3" name="Rectangle 4">
            <a:extLst>
              <a:ext uri="{FF2B5EF4-FFF2-40B4-BE49-F238E27FC236}">
                <a16:creationId xmlns:a16="http://schemas.microsoft.com/office/drawing/2014/main" id="{D6212ED3-F3FA-98FD-9550-5B793DBFFBDD}"/>
              </a:ext>
            </a:extLst>
          </p:cNvPr>
          <p:cNvSpPr/>
          <p:nvPr userDrawn="1"/>
        </p:nvSpPr>
        <p:spPr>
          <a:xfrm>
            <a:off x="1034901" y="6081881"/>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A99705F-BFD0-2346-8E67-88C4F2ECA647}"/>
              </a:ext>
            </a:extLst>
          </p:cNvPr>
          <p:cNvSpPr/>
          <p:nvPr userDrawn="1"/>
        </p:nvSpPr>
        <p:spPr>
          <a:xfrm>
            <a:off x="0" y="6243142"/>
            <a:ext cx="12192000" cy="614858"/>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4">
            <a:extLst>
              <a:ext uri="{FF2B5EF4-FFF2-40B4-BE49-F238E27FC236}">
                <a16:creationId xmlns:a16="http://schemas.microsoft.com/office/drawing/2014/main" id="{AED4DBE4-1D4B-20EE-0F53-A80E3ED04D9B}"/>
              </a:ext>
            </a:extLst>
          </p:cNvPr>
          <p:cNvSpPr/>
          <p:nvPr userDrawn="1"/>
        </p:nvSpPr>
        <p:spPr>
          <a:xfrm>
            <a:off x="7867650" y="5882896"/>
            <a:ext cx="4324350"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4E54D72-A8DD-5EC8-5890-99499B07C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95516" y="6038466"/>
            <a:ext cx="2324058" cy="637954"/>
          </a:xfrm>
          <a:prstGeom prst="rect">
            <a:avLst/>
          </a:prstGeom>
        </p:spPr>
      </p:pic>
    </p:spTree>
    <p:extLst>
      <p:ext uri="{BB962C8B-B14F-4D97-AF65-F5344CB8AC3E}">
        <p14:creationId xmlns:p14="http://schemas.microsoft.com/office/powerpoint/2010/main" val="14921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tle Slide 1">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C69B05B3-A317-CA13-9021-B415A2BCF917}"/>
              </a:ext>
            </a:extLst>
          </p:cNvPr>
          <p:cNvSpPr/>
          <p:nvPr userDrawn="1"/>
        </p:nvSpPr>
        <p:spPr>
          <a:xfrm flipV="1">
            <a:off x="10943713" y="-5316"/>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4">
            <a:extLst>
              <a:ext uri="{FF2B5EF4-FFF2-40B4-BE49-F238E27FC236}">
                <a16:creationId xmlns:a16="http://schemas.microsoft.com/office/drawing/2014/main" id="{56F5C8B7-45A6-99DD-654C-24BC182DC33D}"/>
              </a:ext>
            </a:extLst>
          </p:cNvPr>
          <p:cNvSpPr/>
          <p:nvPr userDrawn="1"/>
        </p:nvSpPr>
        <p:spPr>
          <a:xfrm flipV="1">
            <a:off x="11260011" y="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blue and red logo&#10;&#10;Description automatically generated">
            <a:extLst>
              <a:ext uri="{FF2B5EF4-FFF2-40B4-BE49-F238E27FC236}">
                <a16:creationId xmlns:a16="http://schemas.microsoft.com/office/drawing/2014/main" id="{F3842856-9EA4-9EA5-7667-8820B49D7B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6207" y="895350"/>
            <a:ext cx="4659586" cy="5067300"/>
          </a:xfrm>
          <a:prstGeom prst="rect">
            <a:avLst/>
          </a:prstGeom>
        </p:spPr>
      </p:pic>
      <p:grpSp>
        <p:nvGrpSpPr>
          <p:cNvPr id="32" name="Group 31">
            <a:extLst>
              <a:ext uri="{FF2B5EF4-FFF2-40B4-BE49-F238E27FC236}">
                <a16:creationId xmlns:a16="http://schemas.microsoft.com/office/drawing/2014/main" id="{093E35EF-0897-9670-A668-075B01F26F8B}"/>
              </a:ext>
            </a:extLst>
          </p:cNvPr>
          <p:cNvGrpSpPr/>
          <p:nvPr userDrawn="1"/>
        </p:nvGrpSpPr>
        <p:grpSpPr>
          <a:xfrm flipH="1" flipV="1">
            <a:off x="0" y="5579081"/>
            <a:ext cx="1248287" cy="1278919"/>
            <a:chOff x="11096113" y="147084"/>
            <a:chExt cx="1248287" cy="1278919"/>
          </a:xfrm>
        </p:grpSpPr>
        <p:sp>
          <p:nvSpPr>
            <p:cNvPr id="30" name="Rectangle 4">
              <a:extLst>
                <a:ext uri="{FF2B5EF4-FFF2-40B4-BE49-F238E27FC236}">
                  <a16:creationId xmlns:a16="http://schemas.microsoft.com/office/drawing/2014/main" id="{48EEE3E7-FE3F-6B7A-1A4A-B6DCA9D538B9}"/>
                </a:ext>
              </a:extLst>
            </p:cNvPr>
            <p:cNvSpPr/>
            <p:nvPr userDrawn="1"/>
          </p:nvSpPr>
          <p:spPr>
            <a:xfrm flipV="1">
              <a:off x="11096113" y="147084"/>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4">
              <a:extLst>
                <a:ext uri="{FF2B5EF4-FFF2-40B4-BE49-F238E27FC236}">
                  <a16:creationId xmlns:a16="http://schemas.microsoft.com/office/drawing/2014/main" id="{73433C98-DED8-64D7-C884-FEE794762849}"/>
                </a:ext>
              </a:extLst>
            </p:cNvPr>
            <p:cNvSpPr/>
            <p:nvPr userDrawn="1"/>
          </p:nvSpPr>
          <p:spPr>
            <a:xfrm flipV="1">
              <a:off x="11412411" y="152400"/>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555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le Slide 1">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C69B05B3-A317-CA13-9021-B415A2BCF917}"/>
              </a:ext>
            </a:extLst>
          </p:cNvPr>
          <p:cNvSpPr/>
          <p:nvPr/>
        </p:nvSpPr>
        <p:spPr>
          <a:xfrm flipV="1">
            <a:off x="10943714" y="-5316"/>
            <a:ext cx="1248287" cy="12789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4">
            <a:extLst>
              <a:ext uri="{FF2B5EF4-FFF2-40B4-BE49-F238E27FC236}">
                <a16:creationId xmlns:a16="http://schemas.microsoft.com/office/drawing/2014/main" id="{72134E3B-976F-674D-663E-578C3C783160}"/>
              </a:ext>
            </a:extLst>
          </p:cNvPr>
          <p:cNvSpPr/>
          <p:nvPr userDrawn="1"/>
        </p:nvSpPr>
        <p:spPr>
          <a:xfrm rot="10800000" flipV="1">
            <a:off x="8560507" y="912"/>
            <a:ext cx="2051807" cy="464622"/>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Slide Number Placeholder 3">
            <a:extLst>
              <a:ext uri="{FF2B5EF4-FFF2-40B4-BE49-F238E27FC236}">
                <a16:creationId xmlns:a16="http://schemas.microsoft.com/office/drawing/2014/main" id="{0540D55C-1FEA-6EC3-1069-43ECD9CC917B}"/>
              </a:ext>
            </a:extLst>
          </p:cNvPr>
          <p:cNvSpPr>
            <a:spLocks noGrp="1"/>
          </p:cNvSpPr>
          <p:nvPr>
            <p:ph type="sldNum" sz="quarter" idx="12"/>
          </p:nvPr>
        </p:nvSpPr>
        <p:spPr>
          <a:xfrm>
            <a:off x="432391" y="6368394"/>
            <a:ext cx="2743200" cy="365125"/>
          </a:xfrm>
          <a:prstGeom prst="rect">
            <a:avLst/>
          </a:prstGeom>
        </p:spPr>
        <p:txBody>
          <a:bodyPr/>
          <a:lstStyle>
            <a:lvl1pPr>
              <a:defRPr>
                <a:solidFill>
                  <a:schemeClr val="accent6"/>
                </a:solidFill>
                <a:latin typeface="Source Sans Pro SemiBold" panose="020B0603030403020204" pitchFamily="34" charset="0"/>
                <a:ea typeface="Source Sans Pro SemiBold" panose="020B0603030403020204" pitchFamily="34" charset="0"/>
              </a:defRPr>
            </a:lvl1pPr>
          </a:lstStyle>
          <a:p>
            <a:fld id="{4710E8EA-57F6-764C-8914-AEEABF058192}" type="slidenum">
              <a:rPr lang="en-US" smtClean="0"/>
              <a:pPr/>
              <a:t>‹#›</a:t>
            </a:fld>
            <a:endParaRPr lang="en-US" dirty="0"/>
          </a:p>
        </p:txBody>
      </p:sp>
      <p:sp>
        <p:nvSpPr>
          <p:cNvPr id="8" name="Rectangle 4">
            <a:extLst>
              <a:ext uri="{FF2B5EF4-FFF2-40B4-BE49-F238E27FC236}">
                <a16:creationId xmlns:a16="http://schemas.microsoft.com/office/drawing/2014/main" id="{FD03BF93-C563-4F86-0F29-FC3C35F6750A}"/>
              </a:ext>
            </a:extLst>
          </p:cNvPr>
          <p:cNvSpPr/>
          <p:nvPr/>
        </p:nvSpPr>
        <p:spPr>
          <a:xfrm>
            <a:off x="1034901" y="6076568"/>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accent5">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B0313EA-0554-BD17-AC22-40A5A40C3CBE}"/>
              </a:ext>
            </a:extLst>
          </p:cNvPr>
          <p:cNvSpPr/>
          <p:nvPr/>
        </p:nvSpPr>
        <p:spPr>
          <a:xfrm>
            <a:off x="0" y="6237827"/>
            <a:ext cx="12192000" cy="614858"/>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4">
            <a:extLst>
              <a:ext uri="{FF2B5EF4-FFF2-40B4-BE49-F238E27FC236}">
                <a16:creationId xmlns:a16="http://schemas.microsoft.com/office/drawing/2014/main" id="{D11355ED-BDF5-BE95-9A88-7C861B2833F3}"/>
              </a:ext>
            </a:extLst>
          </p:cNvPr>
          <p:cNvSpPr/>
          <p:nvPr/>
        </p:nvSpPr>
        <p:spPr>
          <a:xfrm>
            <a:off x="7867650" y="5877583"/>
            <a:ext cx="4324351"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02E51AD1-831E-0D6E-33C9-72C813AD40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95516" y="6038466"/>
            <a:ext cx="2324059" cy="637954"/>
          </a:xfrm>
          <a:prstGeom prst="rect">
            <a:avLst/>
          </a:prstGeom>
        </p:spPr>
      </p:pic>
      <p:sp>
        <p:nvSpPr>
          <p:cNvPr id="5" name="Rectangle 4">
            <a:extLst>
              <a:ext uri="{FF2B5EF4-FFF2-40B4-BE49-F238E27FC236}">
                <a16:creationId xmlns:a16="http://schemas.microsoft.com/office/drawing/2014/main" id="{B31D4621-1A94-8C4D-A738-1A8B1D33AED4}"/>
              </a:ext>
            </a:extLst>
          </p:cNvPr>
          <p:cNvSpPr/>
          <p:nvPr userDrawn="1"/>
        </p:nvSpPr>
        <p:spPr>
          <a:xfrm flipV="1">
            <a:off x="1" y="-4"/>
            <a:ext cx="8335108" cy="465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4">
            <a:extLst>
              <a:ext uri="{FF2B5EF4-FFF2-40B4-BE49-F238E27FC236}">
                <a16:creationId xmlns:a16="http://schemas.microsoft.com/office/drawing/2014/main" id="{CC615D14-D7A9-EDC6-1B9B-966F2BEB2AD5}"/>
              </a:ext>
            </a:extLst>
          </p:cNvPr>
          <p:cNvSpPr/>
          <p:nvPr userDrawn="1"/>
        </p:nvSpPr>
        <p:spPr>
          <a:xfrm rot="10800000" flipV="1">
            <a:off x="8244210" y="1"/>
            <a:ext cx="2051807" cy="465187"/>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4">
            <a:extLst>
              <a:ext uri="{FF2B5EF4-FFF2-40B4-BE49-F238E27FC236}">
                <a16:creationId xmlns:a16="http://schemas.microsoft.com/office/drawing/2014/main" id="{56F5C8B7-45A6-99DD-654C-24BC182DC33D}"/>
              </a:ext>
            </a:extLst>
          </p:cNvPr>
          <p:cNvSpPr/>
          <p:nvPr/>
        </p:nvSpPr>
        <p:spPr>
          <a:xfrm flipV="1">
            <a:off x="11260012" y="2"/>
            <a:ext cx="931989" cy="95485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 name="connsiteX0" fmla="*/ 404037 w 1841986"/>
              <a:gd name="connsiteY0" fmla="*/ 3110 h 417780"/>
              <a:gd name="connsiteX1" fmla="*/ 1841986 w 1841986"/>
              <a:gd name="connsiteY1" fmla="*/ 0 h 417780"/>
              <a:gd name="connsiteX2" fmla="*/ 413232 w 1841986"/>
              <a:gd name="connsiteY2" fmla="*/ 416432 h 417780"/>
              <a:gd name="connsiteX3" fmla="*/ 0 w 1841986"/>
              <a:gd name="connsiteY3" fmla="*/ 417780 h 417780"/>
              <a:gd name="connsiteX4" fmla="*/ 404037 w 1841986"/>
              <a:gd name="connsiteY4" fmla="*/ 3110 h 417780"/>
              <a:gd name="connsiteX0" fmla="*/ 404037 w 413232"/>
              <a:gd name="connsiteY0" fmla="*/ 0 h 414670"/>
              <a:gd name="connsiteX1" fmla="*/ 404247 w 413232"/>
              <a:gd name="connsiteY1" fmla="*/ 1026 h 414670"/>
              <a:gd name="connsiteX2" fmla="*/ 413232 w 413232"/>
              <a:gd name="connsiteY2" fmla="*/ 413322 h 414670"/>
              <a:gd name="connsiteX3" fmla="*/ 0 w 413232"/>
              <a:gd name="connsiteY3" fmla="*/ 414670 h 414670"/>
              <a:gd name="connsiteX4" fmla="*/ 404037 w 413232"/>
              <a:gd name="connsiteY4" fmla="*/ 0 h 414670"/>
              <a:gd name="connsiteX0" fmla="*/ 404037 w 404247"/>
              <a:gd name="connsiteY0" fmla="*/ 0 h 417458"/>
              <a:gd name="connsiteX1" fmla="*/ 404247 w 404247"/>
              <a:gd name="connsiteY1" fmla="*/ 1026 h 417458"/>
              <a:gd name="connsiteX2" fmla="*/ 403592 w 404247"/>
              <a:gd name="connsiteY2" fmla="*/ 417458 h 417458"/>
              <a:gd name="connsiteX3" fmla="*/ 0 w 404247"/>
              <a:gd name="connsiteY3" fmla="*/ 414670 h 417458"/>
              <a:gd name="connsiteX4" fmla="*/ 404037 w 404247"/>
              <a:gd name="connsiteY4" fmla="*/ 0 h 417458"/>
              <a:gd name="connsiteX0" fmla="*/ 404037 w 404247"/>
              <a:gd name="connsiteY0" fmla="*/ 0 h 416079"/>
              <a:gd name="connsiteX1" fmla="*/ 404247 w 404247"/>
              <a:gd name="connsiteY1" fmla="*/ 1026 h 416079"/>
              <a:gd name="connsiteX2" fmla="*/ 403592 w 404247"/>
              <a:gd name="connsiteY2" fmla="*/ 416079 h 416079"/>
              <a:gd name="connsiteX3" fmla="*/ 0 w 404247"/>
              <a:gd name="connsiteY3" fmla="*/ 414670 h 416079"/>
              <a:gd name="connsiteX4" fmla="*/ 404037 w 404247"/>
              <a:gd name="connsiteY4" fmla="*/ 0 h 416079"/>
              <a:gd name="connsiteX0" fmla="*/ 404037 w 404247"/>
              <a:gd name="connsiteY0" fmla="*/ 0 h 414670"/>
              <a:gd name="connsiteX1" fmla="*/ 404247 w 404247"/>
              <a:gd name="connsiteY1" fmla="*/ 1026 h 414670"/>
              <a:gd name="connsiteX2" fmla="*/ 403592 w 404247"/>
              <a:gd name="connsiteY2" fmla="*/ 413321 h 414670"/>
              <a:gd name="connsiteX3" fmla="*/ 0 w 404247"/>
              <a:gd name="connsiteY3" fmla="*/ 414670 h 414670"/>
              <a:gd name="connsiteX4" fmla="*/ 404037 w 404247"/>
              <a:gd name="connsiteY4" fmla="*/ 0 h 41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47" h="414670">
                <a:moveTo>
                  <a:pt x="404037" y="0"/>
                </a:moveTo>
                <a:lnTo>
                  <a:pt x="404247" y="1026"/>
                </a:lnTo>
                <a:cubicBezTo>
                  <a:pt x="404247" y="140286"/>
                  <a:pt x="403592" y="274061"/>
                  <a:pt x="403592" y="413321"/>
                </a:cubicBezTo>
                <a:lnTo>
                  <a:pt x="0" y="414670"/>
                </a:lnTo>
                <a:lnTo>
                  <a:pt x="40403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10">
            <a:extLst>
              <a:ext uri="{FF2B5EF4-FFF2-40B4-BE49-F238E27FC236}">
                <a16:creationId xmlns:a16="http://schemas.microsoft.com/office/drawing/2014/main" id="{2AC376FA-ADF5-B58A-09A3-82776839F92D}"/>
              </a:ext>
            </a:extLst>
          </p:cNvPr>
          <p:cNvSpPr>
            <a:spLocks noGrp="1"/>
          </p:cNvSpPr>
          <p:nvPr>
            <p:ph type="body" sz="quarter" idx="13" hasCustomPrompt="1"/>
          </p:nvPr>
        </p:nvSpPr>
        <p:spPr>
          <a:xfrm>
            <a:off x="672427" y="6380165"/>
            <a:ext cx="7034887" cy="477837"/>
          </a:xfrm>
          <a:prstGeom prst="rect">
            <a:avLst/>
          </a:prstGeom>
        </p:spPr>
        <p:txBody>
          <a:bodyPr/>
          <a:lstStyle>
            <a:lvl1pPr marL="0" indent="0">
              <a:buNone/>
              <a:defRPr sz="1500" i="1">
                <a:solidFill>
                  <a:schemeClr val="accent6"/>
                </a:solidFill>
                <a:latin typeface="Source Sans Pro" panose="020B0503030403020204" pitchFamily="34" charset="0"/>
                <a:ea typeface="Source Sans Pro" panose="020B0503030403020204" pitchFamily="34" charset="0"/>
              </a:defRPr>
            </a:lvl1pPr>
          </a:lstStyle>
          <a:p>
            <a:pPr lvl="0"/>
            <a:r>
              <a:rPr lang="en-US" dirty="0"/>
              <a:t>Insert Date Here</a:t>
            </a:r>
          </a:p>
        </p:txBody>
      </p:sp>
      <p:sp>
        <p:nvSpPr>
          <p:cNvPr id="20" name="Title 1">
            <a:extLst>
              <a:ext uri="{FF2B5EF4-FFF2-40B4-BE49-F238E27FC236}">
                <a16:creationId xmlns:a16="http://schemas.microsoft.com/office/drawing/2014/main" id="{3391C062-D799-CAAD-A124-7F23B751F7DA}"/>
              </a:ext>
            </a:extLst>
          </p:cNvPr>
          <p:cNvSpPr>
            <a:spLocks noGrp="1"/>
          </p:cNvSpPr>
          <p:nvPr>
            <p:ph type="title" hasCustomPrompt="1"/>
          </p:nvPr>
        </p:nvSpPr>
        <p:spPr>
          <a:xfrm>
            <a:off x="457202" y="1633849"/>
            <a:ext cx="11277599" cy="1774336"/>
          </a:xfrm>
          <a:prstGeom prst="rect">
            <a:avLst/>
          </a:prstGeom>
        </p:spPr>
        <p:txBody>
          <a:bodyPr/>
          <a:lstStyle>
            <a:lvl1pPr algn="ctr">
              <a:defRPr sz="4950"/>
            </a:lvl1pPr>
          </a:lstStyle>
          <a:p>
            <a:r>
              <a:rPr lang="en-US" dirty="0"/>
              <a:t>Title Slide Design 1</a:t>
            </a:r>
          </a:p>
        </p:txBody>
      </p:sp>
      <p:sp>
        <p:nvSpPr>
          <p:cNvPr id="23" name="Text Placeholder 22">
            <a:extLst>
              <a:ext uri="{FF2B5EF4-FFF2-40B4-BE49-F238E27FC236}">
                <a16:creationId xmlns:a16="http://schemas.microsoft.com/office/drawing/2014/main" id="{3171F46A-40BA-C648-E93D-94DE2BEF739F}"/>
              </a:ext>
            </a:extLst>
          </p:cNvPr>
          <p:cNvSpPr>
            <a:spLocks noGrp="1"/>
          </p:cNvSpPr>
          <p:nvPr>
            <p:ph type="body" sz="quarter" idx="14" hasCustomPrompt="1"/>
          </p:nvPr>
        </p:nvSpPr>
        <p:spPr>
          <a:xfrm>
            <a:off x="457200" y="3643793"/>
            <a:ext cx="11277600" cy="2021997"/>
          </a:xfrm>
          <a:prstGeom prst="rect">
            <a:avLst/>
          </a:prstGeom>
        </p:spPr>
        <p:txBody>
          <a:bodyPr/>
          <a:lstStyle>
            <a:lvl1pPr marL="0" indent="0" algn="ctr">
              <a:buNone/>
              <a:defRPr/>
            </a:lvl1pPr>
          </a:lstStyle>
          <a:p>
            <a:r>
              <a:rPr lang="en-US" sz="2100" dirty="0">
                <a:solidFill>
                  <a:schemeClr val="tx2">
                    <a:lumMod val="50000"/>
                  </a:schemeClr>
                </a:solidFill>
              </a:rPr>
              <a:t>Click to edit Master title style</a:t>
            </a:r>
          </a:p>
        </p:txBody>
      </p:sp>
    </p:spTree>
    <p:extLst>
      <p:ext uri="{BB962C8B-B14F-4D97-AF65-F5344CB8AC3E}">
        <p14:creationId xmlns:p14="http://schemas.microsoft.com/office/powerpoint/2010/main" val="966937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CE5501-83A8-D385-DE72-2B8C7B35B5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071" b="1667"/>
          <a:stretch/>
        </p:blipFill>
        <p:spPr>
          <a:xfrm>
            <a:off x="0" y="2"/>
            <a:ext cx="12192000" cy="3446917"/>
          </a:xfrm>
          <a:prstGeom prst="rect">
            <a:avLst/>
          </a:prstGeom>
        </p:spPr>
      </p:pic>
      <p:sp>
        <p:nvSpPr>
          <p:cNvPr id="7" name="Rectangle 6">
            <a:extLst>
              <a:ext uri="{FF2B5EF4-FFF2-40B4-BE49-F238E27FC236}">
                <a16:creationId xmlns:a16="http://schemas.microsoft.com/office/drawing/2014/main" id="{F8EBCCDF-B6D8-4105-3F3B-32CD4FB14E16}"/>
              </a:ext>
            </a:extLst>
          </p:cNvPr>
          <p:cNvSpPr/>
          <p:nvPr userDrawn="1"/>
        </p:nvSpPr>
        <p:spPr>
          <a:xfrm>
            <a:off x="0" y="3413249"/>
            <a:ext cx="12192000" cy="1098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4">
            <a:extLst>
              <a:ext uri="{FF2B5EF4-FFF2-40B4-BE49-F238E27FC236}">
                <a16:creationId xmlns:a16="http://schemas.microsoft.com/office/drawing/2014/main" id="{920C438E-49C9-C173-2132-F4558C03F93D}"/>
              </a:ext>
            </a:extLst>
          </p:cNvPr>
          <p:cNvSpPr/>
          <p:nvPr/>
        </p:nvSpPr>
        <p:spPr>
          <a:xfrm>
            <a:off x="1034901" y="6081883"/>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56C0C01F-C537-292A-593D-77006B7D6D2F}"/>
              </a:ext>
            </a:extLst>
          </p:cNvPr>
          <p:cNvSpPr/>
          <p:nvPr/>
        </p:nvSpPr>
        <p:spPr>
          <a:xfrm>
            <a:off x="0" y="6243142"/>
            <a:ext cx="12192000" cy="614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4">
            <a:extLst>
              <a:ext uri="{FF2B5EF4-FFF2-40B4-BE49-F238E27FC236}">
                <a16:creationId xmlns:a16="http://schemas.microsoft.com/office/drawing/2014/main" id="{27EFFB91-39A0-F9AC-361D-4C5DD43575C5}"/>
              </a:ext>
            </a:extLst>
          </p:cNvPr>
          <p:cNvSpPr/>
          <p:nvPr/>
        </p:nvSpPr>
        <p:spPr>
          <a:xfrm>
            <a:off x="7867650" y="5877583"/>
            <a:ext cx="4324351"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Content Placeholder 11">
            <a:extLst>
              <a:ext uri="{FF2B5EF4-FFF2-40B4-BE49-F238E27FC236}">
                <a16:creationId xmlns:a16="http://schemas.microsoft.com/office/drawing/2014/main" id="{C71B7136-F161-4AF3-4BA9-762ED258C3FF}"/>
              </a:ext>
            </a:extLst>
          </p:cNvPr>
          <p:cNvSpPr>
            <a:spLocks noGrp="1"/>
          </p:cNvSpPr>
          <p:nvPr>
            <p:ph sz="quarter" idx="10" hasCustomPrompt="1"/>
          </p:nvPr>
        </p:nvSpPr>
        <p:spPr>
          <a:xfrm>
            <a:off x="457200" y="1011289"/>
            <a:ext cx="11277600" cy="2104877"/>
          </a:xfrm>
          <a:prstGeom prst="rect">
            <a:avLst/>
          </a:prstGeom>
        </p:spPr>
        <p:txBody>
          <a:bodyPr/>
          <a:lstStyle>
            <a:lvl1pPr marL="0" indent="0">
              <a:buNone/>
              <a:defRPr sz="4950" b="1">
                <a:solidFill>
                  <a:schemeClr val="accent6"/>
                </a:solidFill>
                <a:latin typeface="Source Sans Pro SemiBold" panose="020B0603030403020204" pitchFamily="34" charset="0"/>
                <a:ea typeface="Source Sans Pro SemiBold" panose="020B0603030403020204" pitchFamily="34" charset="0"/>
              </a:defRPr>
            </a:lvl1pPr>
          </a:lstStyle>
          <a:p>
            <a:pPr algn="ctr"/>
            <a:r>
              <a:rPr lang="en-US" dirty="0">
                <a:solidFill>
                  <a:schemeClr val="accent6"/>
                </a:solidFill>
              </a:rPr>
              <a:t>Title Slide Design 2</a:t>
            </a:r>
          </a:p>
        </p:txBody>
      </p:sp>
      <p:sp>
        <p:nvSpPr>
          <p:cNvPr id="14" name="Text Placeholder 13">
            <a:extLst>
              <a:ext uri="{FF2B5EF4-FFF2-40B4-BE49-F238E27FC236}">
                <a16:creationId xmlns:a16="http://schemas.microsoft.com/office/drawing/2014/main" id="{09D5EE24-6B8E-D2A1-1AC1-15ACA43CA518}"/>
              </a:ext>
            </a:extLst>
          </p:cNvPr>
          <p:cNvSpPr>
            <a:spLocks noGrp="1"/>
          </p:cNvSpPr>
          <p:nvPr>
            <p:ph type="body" sz="quarter" idx="11" hasCustomPrompt="1"/>
          </p:nvPr>
        </p:nvSpPr>
        <p:spPr>
          <a:xfrm>
            <a:off x="457200" y="3744002"/>
            <a:ext cx="11277600" cy="1897975"/>
          </a:xfrm>
          <a:prstGeom prst="rect">
            <a:avLst/>
          </a:prstGeom>
        </p:spPr>
        <p:txBody>
          <a:bodyPr/>
          <a:lstStyle>
            <a:lvl1pPr marL="0" indent="0">
              <a:buFont typeface="Arial" panose="020B0604020202020204" pitchFamily="34" charset="0"/>
              <a:buNone/>
              <a:defRPr sz="2400" i="0">
                <a:latin typeface="Source Sans Pro SemiBold" panose="020B0603030403020204" pitchFamily="34" charset="0"/>
                <a:ea typeface="Source Sans Pro SemiBold" panose="020B0603030403020204" pitchFamily="34" charset="0"/>
              </a:defRPr>
            </a:lvl1pPr>
          </a:lstStyle>
          <a:p>
            <a:pPr algn="ctr"/>
            <a:r>
              <a:rPr lang="en-US" sz="2100" dirty="0">
                <a:solidFill>
                  <a:schemeClr val="tx1"/>
                </a:solidFill>
              </a:rPr>
              <a:t>Insert your sub title text here</a:t>
            </a:r>
          </a:p>
        </p:txBody>
      </p:sp>
      <p:sp>
        <p:nvSpPr>
          <p:cNvPr id="15" name="Text Placeholder 10">
            <a:extLst>
              <a:ext uri="{FF2B5EF4-FFF2-40B4-BE49-F238E27FC236}">
                <a16:creationId xmlns:a16="http://schemas.microsoft.com/office/drawing/2014/main" id="{F0631D8B-4859-AD44-CFE6-D93518B0A0EC}"/>
              </a:ext>
            </a:extLst>
          </p:cNvPr>
          <p:cNvSpPr>
            <a:spLocks noGrp="1"/>
          </p:cNvSpPr>
          <p:nvPr>
            <p:ph type="body" sz="quarter" idx="12" hasCustomPrompt="1"/>
          </p:nvPr>
        </p:nvSpPr>
        <p:spPr>
          <a:xfrm>
            <a:off x="222251" y="6380165"/>
            <a:ext cx="7485063" cy="477837"/>
          </a:xfrm>
          <a:prstGeom prst="rect">
            <a:avLst/>
          </a:prstGeom>
        </p:spPr>
        <p:txBody>
          <a:bodyPr/>
          <a:lstStyle>
            <a:lvl1pPr marL="0" indent="0">
              <a:buNone/>
              <a:defRPr sz="1500" i="1">
                <a:solidFill>
                  <a:schemeClr val="accent6"/>
                </a:solidFill>
                <a:latin typeface="Source Sans Pro" panose="020B0503030403020204" pitchFamily="34" charset="0"/>
                <a:ea typeface="Source Sans Pro" panose="020B0503030403020204" pitchFamily="34" charset="0"/>
              </a:defRPr>
            </a:lvl1pPr>
          </a:lstStyle>
          <a:p>
            <a:pPr lvl="0"/>
            <a:r>
              <a:rPr lang="en-US" dirty="0"/>
              <a:t>Insert Date Here</a:t>
            </a:r>
          </a:p>
        </p:txBody>
      </p:sp>
      <p:pic>
        <p:nvPicPr>
          <p:cNvPr id="8" name="Picture 7" descr="A black background with white text&#10;&#10;Description automatically generated">
            <a:extLst>
              <a:ext uri="{FF2B5EF4-FFF2-40B4-BE49-F238E27FC236}">
                <a16:creationId xmlns:a16="http://schemas.microsoft.com/office/drawing/2014/main" id="{38BCE818-54C2-E7C3-6E92-A7BE4B8064F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196901" y="6033431"/>
            <a:ext cx="2342408" cy="642991"/>
          </a:xfrm>
          <a:prstGeom prst="rect">
            <a:avLst/>
          </a:prstGeom>
        </p:spPr>
      </p:pic>
    </p:spTree>
    <p:extLst>
      <p:ext uri="{BB962C8B-B14F-4D97-AF65-F5344CB8AC3E}">
        <p14:creationId xmlns:p14="http://schemas.microsoft.com/office/powerpoint/2010/main" val="390257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259A7E-239C-95D1-2B31-1212ED077E75}"/>
              </a:ext>
            </a:extLst>
          </p:cNvPr>
          <p:cNvSpPr/>
          <p:nvPr/>
        </p:nvSpPr>
        <p:spPr>
          <a:xfrm>
            <a:off x="1034901" y="6081883"/>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548B790A-71B4-D61A-4E05-2589FDA292E9}"/>
              </a:ext>
            </a:extLst>
          </p:cNvPr>
          <p:cNvSpPr/>
          <p:nvPr/>
        </p:nvSpPr>
        <p:spPr>
          <a:xfrm>
            <a:off x="0" y="6243142"/>
            <a:ext cx="12192000" cy="614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4">
            <a:extLst>
              <a:ext uri="{FF2B5EF4-FFF2-40B4-BE49-F238E27FC236}">
                <a16:creationId xmlns:a16="http://schemas.microsoft.com/office/drawing/2014/main" id="{90726B5A-58B8-308B-5DE2-49C228D5C26A}"/>
              </a:ext>
            </a:extLst>
          </p:cNvPr>
          <p:cNvSpPr/>
          <p:nvPr/>
        </p:nvSpPr>
        <p:spPr>
          <a:xfrm>
            <a:off x="7867650" y="5877583"/>
            <a:ext cx="4324351"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3E95FA1-353F-3B88-ACC0-2018A9C5F8F6}"/>
              </a:ext>
            </a:extLst>
          </p:cNvPr>
          <p:cNvSpPr>
            <a:spLocks noGrp="1"/>
          </p:cNvSpPr>
          <p:nvPr>
            <p:ph type="title"/>
          </p:nvPr>
        </p:nvSpPr>
        <p:spPr>
          <a:xfrm>
            <a:off x="839788" y="593726"/>
            <a:ext cx="10515600" cy="998008"/>
          </a:xfrm>
          <a:prstGeom prst="rect">
            <a:avLst/>
          </a:prstGeom>
        </p:spPr>
        <p:txBody>
          <a:bodyPr/>
          <a:lstStyle/>
          <a:p>
            <a:r>
              <a:rPr lang="en-US" dirty="0"/>
              <a:t>Click to edit Master title style</a:t>
            </a:r>
          </a:p>
        </p:txBody>
      </p:sp>
      <p:sp>
        <p:nvSpPr>
          <p:cNvPr id="3" name="Rectangle 2">
            <a:extLst>
              <a:ext uri="{FF2B5EF4-FFF2-40B4-BE49-F238E27FC236}">
                <a16:creationId xmlns:a16="http://schemas.microsoft.com/office/drawing/2014/main" id="{FB2E9838-BF39-EA41-742D-8E056AE763E8}"/>
              </a:ext>
            </a:extLst>
          </p:cNvPr>
          <p:cNvSpPr/>
          <p:nvPr/>
        </p:nvSpPr>
        <p:spPr>
          <a:xfrm>
            <a:off x="585788" y="530227"/>
            <a:ext cx="95251"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CD5900FE-4122-CCE2-C261-99FAAF3B41FE}"/>
              </a:ext>
            </a:extLst>
          </p:cNvPr>
          <p:cNvSpPr/>
          <p:nvPr/>
        </p:nvSpPr>
        <p:spPr>
          <a:xfrm rot="5400000">
            <a:off x="660401"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283197B5-2D73-1486-2A2C-3505F1D82EE1}"/>
              </a:ext>
            </a:extLst>
          </p:cNvPr>
          <p:cNvSpPr/>
          <p:nvPr/>
        </p:nvSpPr>
        <p:spPr>
          <a:xfrm rot="5400000">
            <a:off x="658819" y="1152526"/>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20">
            <a:extLst>
              <a:ext uri="{FF2B5EF4-FFF2-40B4-BE49-F238E27FC236}">
                <a16:creationId xmlns:a16="http://schemas.microsoft.com/office/drawing/2014/main" id="{63EDC33B-FE40-5486-21F6-418EFBCE4493}"/>
              </a:ext>
            </a:extLst>
          </p:cNvPr>
          <p:cNvSpPr>
            <a:spLocks noGrp="1"/>
          </p:cNvSpPr>
          <p:nvPr>
            <p:ph type="body" sz="quarter" idx="13"/>
          </p:nvPr>
        </p:nvSpPr>
        <p:spPr>
          <a:xfrm>
            <a:off x="836613" y="1735137"/>
            <a:ext cx="10889721" cy="3790950"/>
          </a:xfrm>
          <a:prstGeom prst="rect">
            <a:avLst/>
          </a:prstGeom>
        </p:spPr>
        <p:txBody>
          <a:bodyPr/>
          <a:lstStyle>
            <a:lvl1pPr marL="0" indent="0">
              <a:buNone/>
              <a:defRPr>
                <a:solidFill>
                  <a:schemeClr val="tx2">
                    <a:lumMod val="50000"/>
                  </a:schemeClr>
                </a:solidFill>
              </a:defRPr>
            </a:lvl1pPr>
            <a:lvl2pPr marL="342900" indent="0">
              <a:buNone/>
              <a:defRPr>
                <a:solidFill>
                  <a:schemeClr val="tx2">
                    <a:lumMod val="50000"/>
                  </a:schemeClr>
                </a:solidFill>
              </a:defRPr>
            </a:lvl2pPr>
            <a:lvl3pPr marL="685800" indent="0">
              <a:buNone/>
              <a:defRPr>
                <a:solidFill>
                  <a:schemeClr val="tx2">
                    <a:lumMod val="50000"/>
                  </a:schemeClr>
                </a:solidFill>
              </a:defRPr>
            </a:lvl3pPr>
            <a:lvl4pPr marL="1028700" indent="0">
              <a:buNone/>
              <a:defRPr>
                <a:solidFill>
                  <a:schemeClr val="tx2">
                    <a:lumMod val="50000"/>
                  </a:schemeClr>
                </a:solidFill>
              </a:defRPr>
            </a:lvl4pPr>
            <a:lvl5pPr marL="1371600" indent="0">
              <a:buNone/>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3">
            <a:extLst>
              <a:ext uri="{FF2B5EF4-FFF2-40B4-BE49-F238E27FC236}">
                <a16:creationId xmlns:a16="http://schemas.microsoft.com/office/drawing/2014/main" id="{51ABA919-F4C8-93B2-5FFC-61EBF0610460}"/>
              </a:ext>
            </a:extLst>
          </p:cNvPr>
          <p:cNvSpPr txBox="1">
            <a:spLocks/>
          </p:cNvSpPr>
          <p:nvPr/>
        </p:nvSpPr>
        <p:spPr>
          <a:xfrm>
            <a:off x="432391" y="636307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ource Sans Pro SemiBold" panose="020B0603030403020204" pitchFamily="34" charset="0"/>
                <a:ea typeface="Source Sans Pro SemiBold" panose="020B06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z="1350" smtClean="0">
                <a:solidFill>
                  <a:schemeClr val="accent6"/>
                </a:solidFill>
              </a:rPr>
              <a:pPr/>
              <a:t>‹#›</a:t>
            </a:fld>
            <a:endParaRPr lang="en-US" sz="1350" dirty="0">
              <a:solidFill>
                <a:schemeClr val="accent6"/>
              </a:solidFill>
            </a:endParaRPr>
          </a:p>
        </p:txBody>
      </p:sp>
      <p:sp>
        <p:nvSpPr>
          <p:cNvPr id="10" name="Rectangle 2">
            <a:extLst>
              <a:ext uri="{FF2B5EF4-FFF2-40B4-BE49-F238E27FC236}">
                <a16:creationId xmlns:a16="http://schemas.microsoft.com/office/drawing/2014/main" id="{054B242E-9E70-AE3D-76CC-89B0D9B4E4D8}"/>
              </a:ext>
            </a:extLst>
          </p:cNvPr>
          <p:cNvSpPr/>
          <p:nvPr userDrawn="1"/>
        </p:nvSpPr>
        <p:spPr>
          <a:xfrm>
            <a:off x="585788" y="530227"/>
            <a:ext cx="95251" cy="714375"/>
          </a:xfrm>
          <a:custGeom>
            <a:avLst/>
            <a:gdLst>
              <a:gd name="connsiteX0" fmla="*/ 0 w 95250"/>
              <a:gd name="connsiteY0" fmla="*/ 0 h 714375"/>
              <a:gd name="connsiteX1" fmla="*/ 95250 w 95250"/>
              <a:gd name="connsiteY1" fmla="*/ 0 h 714375"/>
              <a:gd name="connsiteX2" fmla="*/ 95250 w 95250"/>
              <a:gd name="connsiteY2" fmla="*/ 714375 h 714375"/>
              <a:gd name="connsiteX3" fmla="*/ 0 w 95250"/>
              <a:gd name="connsiteY3" fmla="*/ 714375 h 714375"/>
              <a:gd name="connsiteX4" fmla="*/ 0 w 95250"/>
              <a:gd name="connsiteY4" fmla="*/ 0 h 714375"/>
              <a:gd name="connsiteX0" fmla="*/ 0 w 95250"/>
              <a:gd name="connsiteY0" fmla="*/ 0 h 714375"/>
              <a:gd name="connsiteX1" fmla="*/ 95250 w 95250"/>
              <a:gd name="connsiteY1" fmla="*/ 0 h 714375"/>
              <a:gd name="connsiteX2" fmla="*/ 95250 w 95250"/>
              <a:gd name="connsiteY2" fmla="*/ 714375 h 714375"/>
              <a:gd name="connsiteX3" fmla="*/ 0 w 95250"/>
              <a:gd name="connsiteY3" fmla="*/ 695325 h 714375"/>
              <a:gd name="connsiteX4" fmla="*/ 0 w 95250"/>
              <a:gd name="connsiteY4" fmla="*/ 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14375">
                <a:moveTo>
                  <a:pt x="0" y="0"/>
                </a:moveTo>
                <a:lnTo>
                  <a:pt x="95250" y="0"/>
                </a:lnTo>
                <a:lnTo>
                  <a:pt x="95250" y="714375"/>
                </a:lnTo>
                <a:lnTo>
                  <a:pt x="0" y="69532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005EBAF5-932C-C6D1-407D-3631E53CD523}"/>
              </a:ext>
            </a:extLst>
          </p:cNvPr>
          <p:cNvSpPr/>
          <p:nvPr userDrawn="1"/>
        </p:nvSpPr>
        <p:spPr>
          <a:xfrm rot="5400000">
            <a:off x="660401" y="385763"/>
            <a:ext cx="103188"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5">
            <a:extLst>
              <a:ext uri="{FF2B5EF4-FFF2-40B4-BE49-F238E27FC236}">
                <a16:creationId xmlns:a16="http://schemas.microsoft.com/office/drawing/2014/main" id="{B5D80736-32C0-398B-814C-DA76F2E5E248}"/>
              </a:ext>
            </a:extLst>
          </p:cNvPr>
          <p:cNvSpPr/>
          <p:nvPr userDrawn="1"/>
        </p:nvSpPr>
        <p:spPr>
          <a:xfrm rot="5400000">
            <a:off x="658819" y="1152526"/>
            <a:ext cx="106363" cy="252412"/>
          </a:xfrm>
          <a:custGeom>
            <a:avLst/>
            <a:gdLst>
              <a:gd name="connsiteX0" fmla="*/ 0 w 103188"/>
              <a:gd name="connsiteY0" fmla="*/ 0 h 252412"/>
              <a:gd name="connsiteX1" fmla="*/ 103188 w 103188"/>
              <a:gd name="connsiteY1" fmla="*/ 0 h 252412"/>
              <a:gd name="connsiteX2" fmla="*/ 103188 w 103188"/>
              <a:gd name="connsiteY2" fmla="*/ 252412 h 252412"/>
              <a:gd name="connsiteX3" fmla="*/ 0 w 103188"/>
              <a:gd name="connsiteY3" fmla="*/ 252412 h 252412"/>
              <a:gd name="connsiteX4" fmla="*/ 0 w 103188"/>
              <a:gd name="connsiteY4" fmla="*/ 0 h 252412"/>
              <a:gd name="connsiteX0" fmla="*/ 0 w 106363"/>
              <a:gd name="connsiteY0" fmla="*/ 0 h 252412"/>
              <a:gd name="connsiteX1" fmla="*/ 103188 w 106363"/>
              <a:gd name="connsiteY1" fmla="*/ 0 h 252412"/>
              <a:gd name="connsiteX2" fmla="*/ 106363 w 106363"/>
              <a:gd name="connsiteY2" fmla="*/ 155574 h 252412"/>
              <a:gd name="connsiteX3" fmla="*/ 0 w 106363"/>
              <a:gd name="connsiteY3" fmla="*/ 252412 h 252412"/>
              <a:gd name="connsiteX4" fmla="*/ 0 w 106363"/>
              <a:gd name="connsiteY4" fmla="*/ 0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63" h="252412">
                <a:moveTo>
                  <a:pt x="0" y="0"/>
                </a:moveTo>
                <a:lnTo>
                  <a:pt x="103188" y="0"/>
                </a:lnTo>
                <a:cubicBezTo>
                  <a:pt x="104246" y="51858"/>
                  <a:pt x="105305" y="103716"/>
                  <a:pt x="106363" y="155574"/>
                </a:cubicBezTo>
                <a:lnTo>
                  <a:pt x="0" y="25241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descr="A black background with white text&#10;&#10;Description automatically generated">
            <a:extLst>
              <a:ext uri="{FF2B5EF4-FFF2-40B4-BE49-F238E27FC236}">
                <a16:creationId xmlns:a16="http://schemas.microsoft.com/office/drawing/2014/main" id="{BAA7CFD1-2C03-5336-7B26-EC2FC3B55B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6901" y="6033431"/>
            <a:ext cx="2342408" cy="642991"/>
          </a:xfrm>
          <a:prstGeom prst="rect">
            <a:avLst/>
          </a:prstGeom>
        </p:spPr>
      </p:pic>
    </p:spTree>
    <p:extLst>
      <p:ext uri="{BB962C8B-B14F-4D97-AF65-F5344CB8AC3E}">
        <p14:creationId xmlns:p14="http://schemas.microsoft.com/office/powerpoint/2010/main" val="316269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6E7C78-C6F3-94EB-4A64-7864199F5BD1}"/>
              </a:ext>
            </a:extLst>
          </p:cNvPr>
          <p:cNvSpPr/>
          <p:nvPr/>
        </p:nvSpPr>
        <p:spPr>
          <a:xfrm>
            <a:off x="0" y="526000"/>
            <a:ext cx="12192000" cy="5781669"/>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4">
            <a:extLst>
              <a:ext uri="{FF2B5EF4-FFF2-40B4-BE49-F238E27FC236}">
                <a16:creationId xmlns:a16="http://schemas.microsoft.com/office/drawing/2014/main" id="{7FCEEA4E-7CA7-BB40-6078-27263C6E8D46}"/>
              </a:ext>
            </a:extLst>
          </p:cNvPr>
          <p:cNvSpPr/>
          <p:nvPr/>
        </p:nvSpPr>
        <p:spPr>
          <a:xfrm>
            <a:off x="1034901" y="6081883"/>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DCFE92DC-DC2A-877C-F8BC-38E17D15398A}"/>
              </a:ext>
            </a:extLst>
          </p:cNvPr>
          <p:cNvSpPr/>
          <p:nvPr/>
        </p:nvSpPr>
        <p:spPr>
          <a:xfrm>
            <a:off x="0" y="6243142"/>
            <a:ext cx="12192000" cy="614858"/>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4">
            <a:extLst>
              <a:ext uri="{FF2B5EF4-FFF2-40B4-BE49-F238E27FC236}">
                <a16:creationId xmlns:a16="http://schemas.microsoft.com/office/drawing/2014/main" id="{83664DE6-1EC5-5526-D724-E95C9B6B25ED}"/>
              </a:ext>
            </a:extLst>
          </p:cNvPr>
          <p:cNvSpPr/>
          <p:nvPr/>
        </p:nvSpPr>
        <p:spPr>
          <a:xfrm>
            <a:off x="7867650" y="5882898"/>
            <a:ext cx="4324351"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FB78C295-F6AF-0766-5951-94E07F831C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95516" y="6043781"/>
            <a:ext cx="2324059" cy="637954"/>
          </a:xfrm>
          <a:prstGeom prst="rect">
            <a:avLst/>
          </a:prstGeom>
        </p:spPr>
      </p:pic>
      <p:sp>
        <p:nvSpPr>
          <p:cNvPr id="16" name="Text Placeholder 15">
            <a:extLst>
              <a:ext uri="{FF2B5EF4-FFF2-40B4-BE49-F238E27FC236}">
                <a16:creationId xmlns:a16="http://schemas.microsoft.com/office/drawing/2014/main" id="{41D771CD-00A6-B370-4109-1628F12F6D76}"/>
              </a:ext>
            </a:extLst>
          </p:cNvPr>
          <p:cNvSpPr>
            <a:spLocks noGrp="1"/>
          </p:cNvSpPr>
          <p:nvPr>
            <p:ph type="body" sz="quarter" idx="13" hasCustomPrompt="1"/>
          </p:nvPr>
        </p:nvSpPr>
        <p:spPr>
          <a:xfrm>
            <a:off x="432392" y="2398187"/>
            <a:ext cx="11185525" cy="1725613"/>
          </a:xfrm>
          <a:prstGeom prst="rect">
            <a:avLst/>
          </a:prstGeom>
        </p:spPr>
        <p:txBody>
          <a:bodyPr anchor="ctr"/>
          <a:lstStyle>
            <a:lvl1pPr marL="0" indent="0" algn="ctr">
              <a:buNone/>
              <a:defRPr sz="4500">
                <a:solidFill>
                  <a:schemeClr val="accent6"/>
                </a:solidFill>
                <a:latin typeface="Source Sans Pro SemiBold" panose="020B0603030403020204" pitchFamily="34" charset="0"/>
                <a:ea typeface="Source Sans Pro SemiBold" panose="020B0603030403020204" pitchFamily="34" charset="0"/>
              </a:defRPr>
            </a:lvl1pPr>
            <a:lvl2pPr marL="342900" indent="0" algn="ctr">
              <a:buNone/>
              <a:defRPr sz="3000">
                <a:solidFill>
                  <a:schemeClr val="tx1"/>
                </a:solidFill>
                <a:latin typeface="Source Sans Pro SemiBold" panose="020B0603030403020204" pitchFamily="34" charset="0"/>
                <a:ea typeface="Source Sans Pro SemiBold" panose="020B0603030403020204" pitchFamily="34" charset="0"/>
              </a:defRPr>
            </a:lvl2pPr>
            <a:lvl3pPr marL="685800" indent="0" algn="ctr">
              <a:buNone/>
              <a:defRPr sz="3000">
                <a:solidFill>
                  <a:schemeClr val="tx1"/>
                </a:solidFill>
                <a:latin typeface="Source Sans Pro SemiBold" panose="020B0603030403020204" pitchFamily="34" charset="0"/>
                <a:ea typeface="Source Sans Pro SemiBold" panose="020B0603030403020204" pitchFamily="34" charset="0"/>
              </a:defRPr>
            </a:lvl3pPr>
            <a:lvl4pPr marL="1028700" indent="0" algn="ctr">
              <a:buNone/>
              <a:defRPr sz="3000">
                <a:solidFill>
                  <a:schemeClr val="tx1"/>
                </a:solidFill>
                <a:latin typeface="Source Sans Pro SemiBold" panose="020B0603030403020204" pitchFamily="34" charset="0"/>
                <a:ea typeface="Source Sans Pro SemiBold" panose="020B0603030403020204" pitchFamily="34" charset="0"/>
              </a:defRPr>
            </a:lvl4pPr>
            <a:lvl5pPr marL="1371600" indent="0" algn="ctr">
              <a:buNone/>
              <a:defRPr sz="3000">
                <a:solidFill>
                  <a:schemeClr val="tx1"/>
                </a:solidFill>
                <a:latin typeface="Source Sans Pro SemiBold" panose="020B0603030403020204" pitchFamily="34" charset="0"/>
                <a:ea typeface="Source Sans Pro SemiBold" panose="020B0603030403020204" pitchFamily="34" charset="0"/>
              </a:defRPr>
            </a:lvl5pPr>
          </a:lstStyle>
          <a:p>
            <a:pPr lvl="0"/>
            <a:r>
              <a:rPr lang="en-US" dirty="0"/>
              <a:t>Break Slide Title</a:t>
            </a:r>
          </a:p>
        </p:txBody>
      </p:sp>
      <p:sp>
        <p:nvSpPr>
          <p:cNvPr id="21" name="Rectangle 20">
            <a:extLst>
              <a:ext uri="{FF2B5EF4-FFF2-40B4-BE49-F238E27FC236}">
                <a16:creationId xmlns:a16="http://schemas.microsoft.com/office/drawing/2014/main" id="{21E789DB-F946-9C96-3EAE-971A78C86C2F}"/>
              </a:ext>
            </a:extLst>
          </p:cNvPr>
          <p:cNvSpPr/>
          <p:nvPr/>
        </p:nvSpPr>
        <p:spPr>
          <a:xfrm>
            <a:off x="0" y="-2517"/>
            <a:ext cx="12192000" cy="528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2B7CFDCE-46C6-1CB2-5E48-FADD9CAA2ACE}"/>
              </a:ext>
            </a:extLst>
          </p:cNvPr>
          <p:cNvSpPr txBox="1">
            <a:spLocks/>
          </p:cNvSpPr>
          <p:nvPr/>
        </p:nvSpPr>
        <p:spPr>
          <a:xfrm>
            <a:off x="432391" y="636307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ource Sans Pro SemiBold" panose="020B0603030403020204" pitchFamily="34" charset="0"/>
                <a:ea typeface="Source Sans Pro SemiBold" panose="020B06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z="1350" smtClean="0">
                <a:solidFill>
                  <a:schemeClr val="tx1"/>
                </a:solidFill>
              </a:rPr>
              <a:pPr/>
              <a:t>‹#›</a:t>
            </a:fld>
            <a:endParaRPr lang="en-US" sz="1350" dirty="0">
              <a:solidFill>
                <a:schemeClr val="tx1"/>
              </a:solidFill>
            </a:endParaRPr>
          </a:p>
        </p:txBody>
      </p:sp>
      <p:sp>
        <p:nvSpPr>
          <p:cNvPr id="3" name="Rectangle 4">
            <a:extLst>
              <a:ext uri="{FF2B5EF4-FFF2-40B4-BE49-F238E27FC236}">
                <a16:creationId xmlns:a16="http://schemas.microsoft.com/office/drawing/2014/main" id="{D6212ED3-F3FA-98FD-9550-5B793DBFFBDD}"/>
              </a:ext>
            </a:extLst>
          </p:cNvPr>
          <p:cNvSpPr/>
          <p:nvPr userDrawn="1"/>
        </p:nvSpPr>
        <p:spPr>
          <a:xfrm>
            <a:off x="1034901" y="6081883"/>
            <a:ext cx="8287744" cy="444855"/>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461" h="421759">
                <a:moveTo>
                  <a:pt x="404037" y="7089"/>
                </a:moveTo>
                <a:lnTo>
                  <a:pt x="7857461" y="0"/>
                </a:lnTo>
                <a:lnTo>
                  <a:pt x="7857461" y="421759"/>
                </a:lnTo>
                <a:lnTo>
                  <a:pt x="0" y="421759"/>
                </a:lnTo>
                <a:lnTo>
                  <a:pt x="404037" y="7089"/>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6A99705F-BFD0-2346-8E67-88C4F2ECA647}"/>
              </a:ext>
            </a:extLst>
          </p:cNvPr>
          <p:cNvSpPr/>
          <p:nvPr userDrawn="1"/>
        </p:nvSpPr>
        <p:spPr>
          <a:xfrm>
            <a:off x="0" y="6243142"/>
            <a:ext cx="12192000" cy="614858"/>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4">
            <a:extLst>
              <a:ext uri="{FF2B5EF4-FFF2-40B4-BE49-F238E27FC236}">
                <a16:creationId xmlns:a16="http://schemas.microsoft.com/office/drawing/2014/main" id="{AED4DBE4-1D4B-20EE-0F53-A80E3ED04D9B}"/>
              </a:ext>
            </a:extLst>
          </p:cNvPr>
          <p:cNvSpPr/>
          <p:nvPr userDrawn="1"/>
        </p:nvSpPr>
        <p:spPr>
          <a:xfrm>
            <a:off x="7867650" y="5882898"/>
            <a:ext cx="4324351" cy="980419"/>
          </a:xfrm>
          <a:custGeom>
            <a:avLst/>
            <a:gdLst>
              <a:gd name="connsiteX0" fmla="*/ 0 w 7857461"/>
              <a:gd name="connsiteY0" fmla="*/ 0 h 421759"/>
              <a:gd name="connsiteX1" fmla="*/ 7857461 w 7857461"/>
              <a:gd name="connsiteY1" fmla="*/ 0 h 421759"/>
              <a:gd name="connsiteX2" fmla="*/ 7857461 w 7857461"/>
              <a:gd name="connsiteY2" fmla="*/ 421759 h 421759"/>
              <a:gd name="connsiteX3" fmla="*/ 0 w 7857461"/>
              <a:gd name="connsiteY3" fmla="*/ 421759 h 421759"/>
              <a:gd name="connsiteX4" fmla="*/ 0 w 7857461"/>
              <a:gd name="connsiteY4" fmla="*/ 0 h 421759"/>
              <a:gd name="connsiteX0" fmla="*/ 404037 w 7857461"/>
              <a:gd name="connsiteY0" fmla="*/ 7089 h 421759"/>
              <a:gd name="connsiteX1" fmla="*/ 7857461 w 7857461"/>
              <a:gd name="connsiteY1" fmla="*/ 0 h 421759"/>
              <a:gd name="connsiteX2" fmla="*/ 7857461 w 7857461"/>
              <a:gd name="connsiteY2" fmla="*/ 421759 h 421759"/>
              <a:gd name="connsiteX3" fmla="*/ 0 w 7857461"/>
              <a:gd name="connsiteY3" fmla="*/ 421759 h 421759"/>
              <a:gd name="connsiteX4" fmla="*/ 404037 w 7857461"/>
              <a:gd name="connsiteY4" fmla="*/ 7089 h 421759"/>
              <a:gd name="connsiteX0" fmla="*/ 404037 w 7857461"/>
              <a:gd name="connsiteY0" fmla="*/ 3110 h 417780"/>
              <a:gd name="connsiteX1" fmla="*/ 3401148 w 7857461"/>
              <a:gd name="connsiteY1" fmla="*/ 0 h 417780"/>
              <a:gd name="connsiteX2" fmla="*/ 7857461 w 7857461"/>
              <a:gd name="connsiteY2" fmla="*/ 417780 h 417780"/>
              <a:gd name="connsiteX3" fmla="*/ 0 w 7857461"/>
              <a:gd name="connsiteY3" fmla="*/ 417780 h 417780"/>
              <a:gd name="connsiteX4" fmla="*/ 404037 w 7857461"/>
              <a:gd name="connsiteY4" fmla="*/ 3110 h 417780"/>
              <a:gd name="connsiteX0" fmla="*/ 404037 w 3401149"/>
              <a:gd name="connsiteY0" fmla="*/ 3110 h 417780"/>
              <a:gd name="connsiteX1" fmla="*/ 3401148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3401149"/>
              <a:gd name="connsiteY0" fmla="*/ 3110 h 417780"/>
              <a:gd name="connsiteX1" fmla="*/ 1841986 w 3401149"/>
              <a:gd name="connsiteY1" fmla="*/ 0 h 417780"/>
              <a:gd name="connsiteX2" fmla="*/ 3401149 w 3401149"/>
              <a:gd name="connsiteY2" fmla="*/ 417780 h 417780"/>
              <a:gd name="connsiteX3" fmla="*/ 0 w 3401149"/>
              <a:gd name="connsiteY3" fmla="*/ 417780 h 417780"/>
              <a:gd name="connsiteX4" fmla="*/ 404037 w 3401149"/>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13639 h 417780"/>
              <a:gd name="connsiteX3" fmla="*/ 0 w 1841986"/>
              <a:gd name="connsiteY3" fmla="*/ 417780 h 417780"/>
              <a:gd name="connsiteX4" fmla="*/ 404037 w 1841986"/>
              <a:gd name="connsiteY4" fmla="*/ 3110 h 417780"/>
              <a:gd name="connsiteX0" fmla="*/ 404037 w 1841986"/>
              <a:gd name="connsiteY0" fmla="*/ 3110 h 417780"/>
              <a:gd name="connsiteX1" fmla="*/ 1841986 w 1841986"/>
              <a:gd name="connsiteY1" fmla="*/ 0 h 417780"/>
              <a:gd name="connsiteX2" fmla="*/ 1835775 w 1841986"/>
              <a:gd name="connsiteY2" fmla="*/ 409498 h 417780"/>
              <a:gd name="connsiteX3" fmla="*/ 0 w 1841986"/>
              <a:gd name="connsiteY3" fmla="*/ 417780 h 417780"/>
              <a:gd name="connsiteX4" fmla="*/ 404037 w 1841986"/>
              <a:gd name="connsiteY4" fmla="*/ 3110 h 417780"/>
              <a:gd name="connsiteX0" fmla="*/ 404037 w 1846176"/>
              <a:gd name="connsiteY0" fmla="*/ 3110 h 417780"/>
              <a:gd name="connsiteX1" fmla="*/ 1841986 w 1846176"/>
              <a:gd name="connsiteY1" fmla="*/ 0 h 417780"/>
              <a:gd name="connsiteX2" fmla="*/ 1846176 w 1846176"/>
              <a:gd name="connsiteY2" fmla="*/ 412965 h 417780"/>
              <a:gd name="connsiteX3" fmla="*/ 0 w 1846176"/>
              <a:gd name="connsiteY3" fmla="*/ 417780 h 417780"/>
              <a:gd name="connsiteX4" fmla="*/ 404037 w 1846176"/>
              <a:gd name="connsiteY4" fmla="*/ 3110 h 417780"/>
              <a:gd name="connsiteX0" fmla="*/ 404037 w 1842709"/>
              <a:gd name="connsiteY0" fmla="*/ 3110 h 417780"/>
              <a:gd name="connsiteX1" fmla="*/ 1841986 w 1842709"/>
              <a:gd name="connsiteY1" fmla="*/ 0 h 417780"/>
              <a:gd name="connsiteX2" fmla="*/ 1842709 w 1842709"/>
              <a:gd name="connsiteY2" fmla="*/ 416432 h 417780"/>
              <a:gd name="connsiteX3" fmla="*/ 0 w 1842709"/>
              <a:gd name="connsiteY3" fmla="*/ 417780 h 417780"/>
              <a:gd name="connsiteX4" fmla="*/ 404037 w 1842709"/>
              <a:gd name="connsiteY4" fmla="*/ 3110 h 4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709" h="417780">
                <a:moveTo>
                  <a:pt x="404037" y="3110"/>
                </a:moveTo>
                <a:lnTo>
                  <a:pt x="1841986" y="0"/>
                </a:lnTo>
                <a:cubicBezTo>
                  <a:pt x="1841986" y="139260"/>
                  <a:pt x="1842709" y="277172"/>
                  <a:pt x="1842709" y="416432"/>
                </a:cubicBezTo>
                <a:lnTo>
                  <a:pt x="0" y="417780"/>
                </a:lnTo>
                <a:lnTo>
                  <a:pt x="404037" y="311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B4E54D72-A8DD-5EC8-5890-99499B07C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95516" y="6038466"/>
            <a:ext cx="2324059" cy="637954"/>
          </a:xfrm>
          <a:prstGeom prst="rect">
            <a:avLst/>
          </a:prstGeom>
        </p:spPr>
      </p:pic>
    </p:spTree>
    <p:extLst>
      <p:ext uri="{BB962C8B-B14F-4D97-AF65-F5344CB8AC3E}">
        <p14:creationId xmlns:p14="http://schemas.microsoft.com/office/powerpoint/2010/main" val="930749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571725"/>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190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userDrawn="1"/>
        </p:nvGrpSpPr>
        <p:grpSpPr>
          <a:xfrm>
            <a:off x="128736" y="84029"/>
            <a:ext cx="11934528" cy="329742"/>
            <a:chOff x="157803" y="-1075245"/>
            <a:chExt cx="8950896" cy="329742"/>
          </a:xfrm>
        </p:grpSpPr>
        <p:sp>
          <p:nvSpPr>
            <p:cNvPr id="24" name="Rectangle 23"/>
            <p:cNvSpPr/>
            <p:nvPr userDrawn="1"/>
          </p:nvSpPr>
          <p:spPr>
            <a:xfrm rot="5400000">
              <a:off x="4506856" y="-5424296"/>
              <a:ext cx="126396" cy="88245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6" name="Rectangle 25"/>
            <p:cNvSpPr/>
            <p:nvPr userDrawn="1"/>
          </p:nvSpPr>
          <p:spPr>
            <a:xfrm>
              <a:off x="89823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8" name="Rectangle 27"/>
            <p:cNvSpPr/>
            <p:nvPr userDrawn="1"/>
          </p:nvSpPr>
          <p:spPr>
            <a:xfrm>
              <a:off x="1578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6" name="Slide Number Placeholder 5"/>
          <p:cNvSpPr>
            <a:spLocks noGrp="1"/>
          </p:cNvSpPr>
          <p:nvPr>
            <p:ph type="sldNum" sz="quarter" idx="4"/>
          </p:nvPr>
        </p:nvSpPr>
        <p:spPr>
          <a:xfrm>
            <a:off x="9062013" y="6194308"/>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dirty="0"/>
          </a:p>
        </p:txBody>
      </p:sp>
      <p:sp>
        <p:nvSpPr>
          <p:cNvPr id="2" name="Title Placeholder 1"/>
          <p:cNvSpPr>
            <a:spLocks noGrp="1"/>
          </p:cNvSpPr>
          <p:nvPr>
            <p:ph type="title"/>
          </p:nvPr>
        </p:nvSpPr>
        <p:spPr>
          <a:xfrm>
            <a:off x="838200" y="367026"/>
            <a:ext cx="10515600" cy="116003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585748"/>
            <a:ext cx="10515600" cy="4446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194308"/>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dirty="0"/>
          </a:p>
        </p:txBody>
      </p:sp>
      <p:sp>
        <p:nvSpPr>
          <p:cNvPr id="4" name="Date Placeholder 3"/>
          <p:cNvSpPr>
            <a:spLocks noGrp="1"/>
          </p:cNvSpPr>
          <p:nvPr userDrawn="1">
            <p:ph type="dt" sz="half" idx="2"/>
          </p:nvPr>
        </p:nvSpPr>
        <p:spPr>
          <a:xfrm>
            <a:off x="558801" y="6194308"/>
            <a:ext cx="2356847"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endParaRPr lang="en-US" dirty="0"/>
          </a:p>
        </p:txBody>
      </p:sp>
      <p:sp>
        <p:nvSpPr>
          <p:cNvPr id="17" name="Rectangle 16"/>
          <p:cNvSpPr/>
          <p:nvPr userDrawn="1"/>
        </p:nvSpPr>
        <p:spPr>
          <a:xfrm rot="5400000">
            <a:off x="6222835" y="1100377"/>
            <a:ext cx="126396" cy="11217403"/>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1" name="Rectangle 30"/>
          <p:cNvSpPr/>
          <p:nvPr userDrawn="1"/>
        </p:nvSpPr>
        <p:spPr>
          <a:xfrm>
            <a:off x="11894736" y="6328189"/>
            <a:ext cx="168528" cy="445733"/>
          </a:xfrm>
          <a:custGeom>
            <a:avLst/>
            <a:gdLst>
              <a:gd name="connsiteX0" fmla="*/ 0 w 126396"/>
              <a:gd name="connsiteY0" fmla="*/ 0 h 445733"/>
              <a:gd name="connsiteX1" fmla="*/ 126396 w 126396"/>
              <a:gd name="connsiteY1" fmla="*/ 0 h 445733"/>
              <a:gd name="connsiteX2" fmla="*/ 126396 w 126396"/>
              <a:gd name="connsiteY2" fmla="*/ 445733 h 445733"/>
              <a:gd name="connsiteX3" fmla="*/ 0 w 126396"/>
              <a:gd name="connsiteY3" fmla="*/ 445733 h 445733"/>
              <a:gd name="connsiteX4" fmla="*/ 0 w 126396"/>
              <a:gd name="connsiteY4" fmla="*/ 0 h 445733"/>
              <a:gd name="connsiteX0" fmla="*/ 0 w 126396"/>
              <a:gd name="connsiteY0" fmla="*/ 0 h 445733"/>
              <a:gd name="connsiteX1" fmla="*/ 126396 w 126396"/>
              <a:gd name="connsiteY1" fmla="*/ 0 h 445733"/>
              <a:gd name="connsiteX2" fmla="*/ 123221 w 126396"/>
              <a:gd name="connsiteY2" fmla="*/ 325083 h 445733"/>
              <a:gd name="connsiteX3" fmla="*/ 0 w 126396"/>
              <a:gd name="connsiteY3" fmla="*/ 445733 h 445733"/>
              <a:gd name="connsiteX4" fmla="*/ 0 w 126396"/>
              <a:gd name="connsiteY4" fmla="*/ 0 h 44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5733">
                <a:moveTo>
                  <a:pt x="0" y="0"/>
                </a:moveTo>
                <a:lnTo>
                  <a:pt x="126396" y="0"/>
                </a:lnTo>
                <a:cubicBezTo>
                  <a:pt x="125338" y="108361"/>
                  <a:pt x="124279" y="216722"/>
                  <a:pt x="123221" y="325083"/>
                </a:cubicBezTo>
                <a:lnTo>
                  <a:pt x="0" y="445733"/>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32" name="Picture 3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6663" y="6512422"/>
            <a:ext cx="442860" cy="253885"/>
          </a:xfrm>
          <a:prstGeom prst="rect">
            <a:avLst/>
          </a:prstGeom>
        </p:spPr>
      </p:pic>
    </p:spTree>
    <p:extLst>
      <p:ext uri="{BB962C8B-B14F-4D97-AF65-F5344CB8AC3E}">
        <p14:creationId xmlns:p14="http://schemas.microsoft.com/office/powerpoint/2010/main" val="7424910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mailto:redtape@sba.gov"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sccommerce.com/international/export-services/export-incentives" TargetMode="External"/><Relationship Id="rId3" Type="http://schemas.openxmlformats.org/officeDocument/2006/relationships/image" Target="../media/image16.tiff"/><Relationship Id="rId7" Type="http://schemas.openxmlformats.org/officeDocument/2006/relationships/hyperlink" Target="https://www.sba.gov/local-assistance/export-trade-assistance/us-export-assistance-center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sba.gov/business-guide/grow-your-business/export-products/trade-tools-international-sales" TargetMode="External"/><Relationship Id="rId5" Type="http://schemas.openxmlformats.org/officeDocument/2006/relationships/image" Target="../media/image18.tiff"/><Relationship Id="rId4" Type="http://schemas.openxmlformats.org/officeDocument/2006/relationships/image" Target="../media/image17.tiff"/><Relationship Id="rId9" Type="http://schemas.openxmlformats.org/officeDocument/2006/relationships/hyperlink" Target="https://www.sba.gov/partners/lenders/7a-loan-program/types-7a-loans#id-international-trad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sba.gov/document/support-table-size-standard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ussba.github.io/brand/assets/sba/resource-partners/three-steps-disaster-assistance-loans-508.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earl.gregorich@sba.gov"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mailto:frank.anderson@sba.gov"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increasinghope.org/womens-business-center/" TargetMode="External"/><Relationship Id="rId3" Type="http://schemas.openxmlformats.org/officeDocument/2006/relationships/image" Target="../media/image12.png"/><Relationship Id="rId7" Type="http://schemas.openxmlformats.org/officeDocument/2006/relationships/hyperlink" Target="https://southernpalmettochamber.org/empowher-wb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bcwbc.org/" TargetMode="External"/><Relationship Id="rId5" Type="http://schemas.openxmlformats.org/officeDocument/2006/relationships/hyperlink" Target="https://www.scsbdc.com/" TargetMode="External"/><Relationship Id="rId4" Type="http://schemas.openxmlformats.org/officeDocument/2006/relationships/hyperlink" Target="http://www.score.org/" TargetMode="External"/><Relationship Id="rId9" Type="http://schemas.openxmlformats.org/officeDocument/2006/relationships/hyperlink" Target="https://www.citadel.edu/vtli/vboc/"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85A5-250A-8B75-B1A5-34C3297F71AB}"/>
            </a:ext>
          </a:extLst>
        </p:cNvPr>
        <p:cNvGrpSpPr/>
        <p:nvPr/>
      </p:nvGrpSpPr>
      <p:grpSpPr>
        <a:xfrm>
          <a:off x="0" y="0"/>
          <a:ext cx="0" cy="0"/>
          <a:chOff x="0" y="0"/>
          <a:chExt cx="0" cy="0"/>
        </a:xfrm>
      </p:grpSpPr>
    </p:spTree>
    <p:extLst>
      <p:ext uri="{BB962C8B-B14F-4D97-AF65-F5344CB8AC3E}">
        <p14:creationId xmlns:p14="http://schemas.microsoft.com/office/powerpoint/2010/main" val="3771757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62E97-1D88-E5A7-152E-0EBB65E03CB0}"/>
              </a:ext>
            </a:extLst>
          </p:cNvPr>
          <p:cNvSpPr>
            <a:spLocks noGrp="1"/>
          </p:cNvSpPr>
          <p:nvPr>
            <p:ph type="sldNum" sz="quarter" idx="12"/>
          </p:nvPr>
        </p:nvSpPr>
        <p:spPr/>
        <p:txBody>
          <a:bodyPr/>
          <a:lstStyle/>
          <a:p>
            <a:fld id="{4710E8EA-57F6-764C-8914-AEEABF058192}" type="slidenum">
              <a:rPr lang="en-US" smtClean="0"/>
              <a:pPr/>
              <a:t>10</a:t>
            </a:fld>
            <a:endParaRPr lang="en-US" dirty="0"/>
          </a:p>
        </p:txBody>
      </p:sp>
      <p:sp>
        <p:nvSpPr>
          <p:cNvPr id="4" name="Title 3">
            <a:extLst>
              <a:ext uri="{FF2B5EF4-FFF2-40B4-BE49-F238E27FC236}">
                <a16:creationId xmlns:a16="http://schemas.microsoft.com/office/drawing/2014/main" id="{2FF58D7A-25AB-71A3-0D11-17D6DF382BB1}"/>
              </a:ext>
            </a:extLst>
          </p:cNvPr>
          <p:cNvSpPr>
            <a:spLocks noGrp="1"/>
          </p:cNvSpPr>
          <p:nvPr>
            <p:ph type="title"/>
          </p:nvPr>
        </p:nvSpPr>
        <p:spPr>
          <a:xfrm>
            <a:off x="535259" y="529878"/>
            <a:ext cx="11277599" cy="641001"/>
          </a:xfrm>
        </p:spPr>
        <p:txBody>
          <a:bodyPr/>
          <a:lstStyle/>
          <a:p>
            <a:r>
              <a:rPr lang="en-US" sz="3200" dirty="0"/>
              <a:t>FY2024 Performance of SC Resource Partners</a:t>
            </a:r>
          </a:p>
        </p:txBody>
      </p:sp>
      <p:graphicFrame>
        <p:nvGraphicFramePr>
          <p:cNvPr id="14" name="Object 13">
            <a:extLst>
              <a:ext uri="{FF2B5EF4-FFF2-40B4-BE49-F238E27FC236}">
                <a16:creationId xmlns:a16="http://schemas.microsoft.com/office/drawing/2014/main" id="{73C4E1DE-0C0A-6C45-5421-9865FF1B5B3E}"/>
              </a:ext>
            </a:extLst>
          </p:cNvPr>
          <p:cNvGraphicFramePr>
            <a:graphicFrameLocks noChangeAspect="1"/>
          </p:cNvGraphicFramePr>
          <p:nvPr>
            <p:extLst>
              <p:ext uri="{D42A27DB-BD31-4B8C-83A1-F6EECF244321}">
                <p14:modId xmlns:p14="http://schemas.microsoft.com/office/powerpoint/2010/main" val="477161365"/>
              </p:ext>
            </p:extLst>
          </p:nvPr>
        </p:nvGraphicFramePr>
        <p:xfrm>
          <a:off x="925783" y="4445910"/>
          <a:ext cx="7543800" cy="1104900"/>
        </p:xfrm>
        <a:graphic>
          <a:graphicData uri="http://schemas.openxmlformats.org/presentationml/2006/ole">
            <mc:AlternateContent xmlns:mc="http://schemas.openxmlformats.org/markup-compatibility/2006">
              <mc:Choice xmlns:v="urn:schemas-microsoft-com:vml" Requires="v">
                <p:oleObj name="Worksheet" r:id="rId3" imgW="7543699" imgH="1104900" progId="Excel.Sheet.12">
                  <p:embed/>
                </p:oleObj>
              </mc:Choice>
              <mc:Fallback>
                <p:oleObj name="Worksheet" r:id="rId3" imgW="7543699" imgH="1104900" progId="Excel.Sheet.12">
                  <p:embed/>
                  <p:pic>
                    <p:nvPicPr>
                      <p:cNvPr id="14" name="Object 13">
                        <a:extLst>
                          <a:ext uri="{FF2B5EF4-FFF2-40B4-BE49-F238E27FC236}">
                            <a16:creationId xmlns:a16="http://schemas.microsoft.com/office/drawing/2014/main" id="{73C4E1DE-0C0A-6C45-5421-9865FF1B5B3E}"/>
                          </a:ext>
                        </a:extLst>
                      </p:cNvPr>
                      <p:cNvPicPr/>
                      <p:nvPr/>
                    </p:nvPicPr>
                    <p:blipFill>
                      <a:blip r:embed="rId4"/>
                      <a:stretch>
                        <a:fillRect/>
                      </a:stretch>
                    </p:blipFill>
                    <p:spPr>
                      <a:xfrm>
                        <a:off x="925783" y="4445910"/>
                        <a:ext cx="7543800" cy="1104900"/>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905786F4-B476-D40D-3F0F-FD6F50345833}"/>
              </a:ext>
            </a:extLst>
          </p:cNvPr>
          <p:cNvGraphicFramePr>
            <a:graphicFrameLocks noGrp="1"/>
          </p:cNvGraphicFramePr>
          <p:nvPr>
            <p:extLst>
              <p:ext uri="{D42A27DB-BD31-4B8C-83A1-F6EECF244321}">
                <p14:modId xmlns:p14="http://schemas.microsoft.com/office/powerpoint/2010/main" val="4022166339"/>
              </p:ext>
            </p:extLst>
          </p:nvPr>
        </p:nvGraphicFramePr>
        <p:xfrm>
          <a:off x="838200" y="1281219"/>
          <a:ext cx="10515600" cy="2755900"/>
        </p:xfrm>
        <a:graphic>
          <a:graphicData uri="http://schemas.openxmlformats.org/drawingml/2006/table">
            <a:tbl>
              <a:tblPr/>
              <a:tblGrid>
                <a:gridCol w="1485900">
                  <a:extLst>
                    <a:ext uri="{9D8B030D-6E8A-4147-A177-3AD203B41FA5}">
                      <a16:colId xmlns:a16="http://schemas.microsoft.com/office/drawing/2014/main" val="1670367776"/>
                    </a:ext>
                  </a:extLst>
                </a:gridCol>
                <a:gridCol w="1663700">
                  <a:extLst>
                    <a:ext uri="{9D8B030D-6E8A-4147-A177-3AD203B41FA5}">
                      <a16:colId xmlns:a16="http://schemas.microsoft.com/office/drawing/2014/main" val="3060649434"/>
                    </a:ext>
                  </a:extLst>
                </a:gridCol>
                <a:gridCol w="1638300">
                  <a:extLst>
                    <a:ext uri="{9D8B030D-6E8A-4147-A177-3AD203B41FA5}">
                      <a16:colId xmlns:a16="http://schemas.microsoft.com/office/drawing/2014/main" val="1862129348"/>
                    </a:ext>
                  </a:extLst>
                </a:gridCol>
                <a:gridCol w="1854200">
                  <a:extLst>
                    <a:ext uri="{9D8B030D-6E8A-4147-A177-3AD203B41FA5}">
                      <a16:colId xmlns:a16="http://schemas.microsoft.com/office/drawing/2014/main" val="1242541092"/>
                    </a:ext>
                  </a:extLst>
                </a:gridCol>
                <a:gridCol w="1689100">
                  <a:extLst>
                    <a:ext uri="{9D8B030D-6E8A-4147-A177-3AD203B41FA5}">
                      <a16:colId xmlns:a16="http://schemas.microsoft.com/office/drawing/2014/main" val="967316832"/>
                    </a:ext>
                  </a:extLst>
                </a:gridCol>
                <a:gridCol w="2184400">
                  <a:extLst>
                    <a:ext uri="{9D8B030D-6E8A-4147-A177-3AD203B41FA5}">
                      <a16:colId xmlns:a16="http://schemas.microsoft.com/office/drawing/2014/main" val="435178793"/>
                    </a:ext>
                  </a:extLst>
                </a:gridCol>
              </a:tblGrid>
              <a:tr h="1181100">
                <a:tc>
                  <a:txBody>
                    <a:bodyPr/>
                    <a:lstStyle/>
                    <a:p>
                      <a:pPr algn="l" fontAlgn="b"/>
                      <a:r>
                        <a:rPr lang="en-US" sz="2400" b="0" i="0" u="none" strike="noStrike">
                          <a:solidFill>
                            <a:srgbClr val="000000"/>
                          </a:solidFill>
                          <a:effectLst/>
                          <a:latin typeface="Source Sans Pro" panose="020B0503030403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dirty="0">
                          <a:solidFill>
                            <a:srgbClr val="000000"/>
                          </a:solidFill>
                          <a:effectLst/>
                          <a:latin typeface="Source Sans Pro" panose="020B0503030403020204" pitchFamily="34" charset="0"/>
                        </a:rPr>
                        <a:t>Unique Clients Trained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dirty="0">
                          <a:solidFill>
                            <a:srgbClr val="000000"/>
                          </a:solidFill>
                          <a:effectLst/>
                          <a:latin typeface="Source Sans Pro" panose="020B0503030403020204" pitchFamily="34" charset="0"/>
                        </a:rPr>
                        <a:t>Unique Clients Counseled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dirty="0">
                          <a:solidFill>
                            <a:srgbClr val="000000"/>
                          </a:solidFill>
                          <a:effectLst/>
                          <a:latin typeface="Source Sans Pro" panose="020B0503030403020204" pitchFamily="34" charset="0"/>
                        </a:rPr>
                        <a:t>Jobs Supported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a:solidFill>
                            <a:srgbClr val="000000"/>
                          </a:solidFill>
                          <a:effectLst/>
                          <a:latin typeface="Source Sans Pro" panose="020B0503030403020204" pitchFamily="34" charset="0"/>
                        </a:rPr>
                        <a:t>New Business Starts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a:solidFill>
                            <a:srgbClr val="000000"/>
                          </a:solidFill>
                          <a:effectLst/>
                          <a:latin typeface="Source Sans Pro" panose="020B0503030403020204" pitchFamily="34" charset="0"/>
                        </a:rPr>
                        <a:t> Capital Infusion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7810559"/>
                  </a:ext>
                </a:extLst>
              </a:tr>
              <a:tr h="393700">
                <a:tc>
                  <a:txBody>
                    <a:bodyPr/>
                    <a:lstStyle/>
                    <a:p>
                      <a:pPr algn="l" fontAlgn="b"/>
                      <a:r>
                        <a:rPr lang="en-US" sz="2400" b="1" i="0" u="none" strike="noStrike">
                          <a:solidFill>
                            <a:srgbClr val="000000"/>
                          </a:solidFill>
                          <a:effectLst/>
                          <a:latin typeface="Source Sans Pro" panose="020B0503030403020204" pitchFamily="34" charset="0"/>
                        </a:rPr>
                        <a:t>SCORE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2,351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2,096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2,423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184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400" b="0" i="0" u="none" strike="noStrike">
                          <a:solidFill>
                            <a:srgbClr val="000000"/>
                          </a:solidFill>
                          <a:effectLst/>
                          <a:latin typeface="Source Sans Pro" panose="020B0503030403020204" pitchFamily="34" charset="0"/>
                        </a:rPr>
                        <a:t>$0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699905"/>
                  </a:ext>
                </a:extLst>
              </a:tr>
              <a:tr h="393700">
                <a:tc>
                  <a:txBody>
                    <a:bodyPr/>
                    <a:lstStyle/>
                    <a:p>
                      <a:pPr algn="l" fontAlgn="b"/>
                      <a:r>
                        <a:rPr lang="en-US" sz="2400" b="1" i="0" u="none" strike="noStrike">
                          <a:solidFill>
                            <a:srgbClr val="000000"/>
                          </a:solidFill>
                          <a:effectLst/>
                          <a:latin typeface="Source Sans Pro" panose="020B0503030403020204" pitchFamily="34" charset="0"/>
                        </a:rPr>
                        <a:t>SBDC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684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3,872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29,649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153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400" b="0" i="0" u="none" strike="noStrike">
                          <a:solidFill>
                            <a:srgbClr val="000000"/>
                          </a:solidFill>
                          <a:effectLst/>
                          <a:latin typeface="Source Sans Pro" panose="020B0503030403020204" pitchFamily="34" charset="0"/>
                        </a:rPr>
                        <a:t>$65,213,782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3077741"/>
                  </a:ext>
                </a:extLst>
              </a:tr>
              <a:tr h="393700">
                <a:tc>
                  <a:txBody>
                    <a:bodyPr/>
                    <a:lstStyle/>
                    <a:p>
                      <a:pPr algn="l" fontAlgn="b"/>
                      <a:r>
                        <a:rPr lang="en-US" sz="2400" b="1" i="0" u="none" strike="noStrike">
                          <a:solidFill>
                            <a:srgbClr val="000000"/>
                          </a:solidFill>
                          <a:effectLst/>
                          <a:latin typeface="Source Sans Pro" panose="020B0503030403020204" pitchFamily="34" charset="0"/>
                        </a:rPr>
                        <a:t>WBC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452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438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1,010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0" i="0" u="none" strike="noStrike">
                          <a:solidFill>
                            <a:srgbClr val="000000"/>
                          </a:solidFill>
                          <a:effectLst/>
                          <a:latin typeface="Source Sans Pro" panose="020B0503030403020204" pitchFamily="34" charset="0"/>
                        </a:rPr>
                        <a:t>                   17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400" b="0" i="0" u="none" strike="noStrike">
                          <a:solidFill>
                            <a:srgbClr val="000000"/>
                          </a:solidFill>
                          <a:effectLst/>
                          <a:latin typeface="Source Sans Pro" panose="020B0503030403020204" pitchFamily="34" charset="0"/>
                        </a:rPr>
                        <a:t>$2,371,300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139102"/>
                  </a:ext>
                </a:extLst>
              </a:tr>
              <a:tr h="393700">
                <a:tc>
                  <a:txBody>
                    <a:bodyPr/>
                    <a:lstStyle/>
                    <a:p>
                      <a:pPr algn="r" fontAlgn="b"/>
                      <a:r>
                        <a:rPr lang="en-US" sz="2400" b="1" i="0" u="none" strike="noStrike">
                          <a:solidFill>
                            <a:srgbClr val="000000"/>
                          </a:solidFill>
                          <a:effectLst/>
                          <a:latin typeface="Source Sans Pro" panose="020B0503030403020204" pitchFamily="34" charset="0"/>
                        </a:rPr>
                        <a:t>Totals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1" i="0" u="none" strike="noStrike">
                          <a:solidFill>
                            <a:srgbClr val="000000"/>
                          </a:solidFill>
                          <a:effectLst/>
                          <a:latin typeface="Source Sans Pro" panose="020B0503030403020204" pitchFamily="34" charset="0"/>
                        </a:rPr>
                        <a:t>            3,487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1" i="0" u="none" strike="noStrike">
                          <a:solidFill>
                            <a:srgbClr val="000000"/>
                          </a:solidFill>
                          <a:effectLst/>
                          <a:latin typeface="Source Sans Pro" panose="020B0503030403020204" pitchFamily="34" charset="0"/>
                        </a:rPr>
                        <a:t>           6,406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1" i="0" u="none" strike="noStrike">
                          <a:solidFill>
                            <a:srgbClr val="000000"/>
                          </a:solidFill>
                          <a:effectLst/>
                          <a:latin typeface="Source Sans Pro" panose="020B0503030403020204" pitchFamily="34" charset="0"/>
                        </a:rPr>
                        <a:t>            33,082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2400" b="1" i="0" u="none" strike="noStrike">
                          <a:solidFill>
                            <a:srgbClr val="000000"/>
                          </a:solidFill>
                          <a:effectLst/>
                          <a:latin typeface="Source Sans Pro" panose="020B0503030403020204" pitchFamily="34" charset="0"/>
                        </a:rPr>
                        <a:t>                354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400" b="1" i="0" u="none" strike="noStrike" dirty="0">
                          <a:solidFill>
                            <a:srgbClr val="000000"/>
                          </a:solidFill>
                          <a:effectLst/>
                          <a:latin typeface="Source Sans Pro" panose="020B0503030403020204" pitchFamily="34" charset="0"/>
                        </a:rPr>
                        <a:t>$67,585,082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5897428"/>
                  </a:ext>
                </a:extLst>
              </a:tr>
            </a:tbl>
          </a:graphicData>
        </a:graphic>
      </p:graphicFrame>
    </p:spTree>
    <p:extLst>
      <p:ext uri="{BB962C8B-B14F-4D97-AF65-F5344CB8AC3E}">
        <p14:creationId xmlns:p14="http://schemas.microsoft.com/office/powerpoint/2010/main" val="215729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D964-6BF9-4E98-9FEE-5D35F5CDF700}"/>
              </a:ext>
            </a:extLst>
          </p:cNvPr>
          <p:cNvSpPr>
            <a:spLocks noGrp="1"/>
          </p:cNvSpPr>
          <p:nvPr>
            <p:ph type="title"/>
          </p:nvPr>
        </p:nvSpPr>
        <p:spPr/>
        <p:txBody>
          <a:bodyPr>
            <a:noAutofit/>
          </a:bodyPr>
          <a:lstStyle/>
          <a:p>
            <a:r>
              <a:rPr lang="en-US" sz="2800" b="1" dirty="0">
                <a:solidFill>
                  <a:srgbClr val="002E6D"/>
                </a:solidFill>
                <a:latin typeface="Source Sans Pro" panose="020B0503030403020204"/>
              </a:rPr>
              <a:t>Government Certification &amp; Contracting </a:t>
            </a:r>
          </a:p>
        </p:txBody>
      </p:sp>
      <p:sp>
        <p:nvSpPr>
          <p:cNvPr id="21" name="Content Placeholder 20"/>
          <p:cNvSpPr>
            <a:spLocks noGrp="1"/>
          </p:cNvSpPr>
          <p:nvPr>
            <p:ph type="body" sz="quarter" idx="13"/>
          </p:nvPr>
        </p:nvSpPr>
        <p:spPr/>
        <p:txBody>
          <a:bodyPr/>
          <a:lstStyle/>
          <a:p>
            <a:pPr marL="0" indent="0">
              <a:buNone/>
            </a:pPr>
            <a:r>
              <a:rPr lang="en-US" b="1" dirty="0">
                <a:solidFill>
                  <a:schemeClr val="tx1"/>
                </a:solidFill>
                <a:latin typeface="Source Sans Pro" panose="020B0503030403020204"/>
              </a:rPr>
              <a:t>Targeted acquisition goals:</a:t>
            </a:r>
          </a:p>
        </p:txBody>
      </p:sp>
      <p:sp>
        <p:nvSpPr>
          <p:cNvPr id="4" name="Slide Number Placeholder 3">
            <a:extLst>
              <a:ext uri="{FF2B5EF4-FFF2-40B4-BE49-F238E27FC236}">
                <a16:creationId xmlns:a16="http://schemas.microsoft.com/office/drawing/2014/main" id="{20F175EC-A86A-4094-9433-1CEDF8066549}"/>
              </a:ext>
              <a:ext uri="{C183D7F6-B498-43B3-948B-1728B52AA6E4}">
                <adec:decorative xmlns:adec="http://schemas.microsoft.com/office/drawing/2017/decorative" val="1"/>
              </a:ext>
            </a:extLst>
          </p:cNvPr>
          <p:cNvSpPr>
            <a:spLocks noGrp="1"/>
          </p:cNvSpPr>
          <p:nvPr>
            <p:ph type="sldNum" sz="quarter" idx="4294967295"/>
          </p:nvPr>
        </p:nvSpPr>
        <p:spPr>
          <a:xfrm>
            <a:off x="10134600" y="6340475"/>
            <a:ext cx="2057400" cy="365125"/>
          </a:xfrm>
        </p:spPr>
        <p:txBody>
          <a:bodyPr/>
          <a:lstStyle/>
          <a:p>
            <a:pPr algn="r">
              <a:defRPr/>
            </a:pPr>
            <a:fld id="{B1AB44B9-F1EC-4F4B-88D4-413245C9CD3E}" type="slidenum">
              <a:rPr lang="en-US" sz="900">
                <a:solidFill>
                  <a:srgbClr val="1B1E29">
                    <a:tint val="75000"/>
                  </a:srgbClr>
                </a:solidFill>
                <a:latin typeface="Source Sans Pro" panose="020B0503030403020204"/>
                <a:ea typeface="Source Sans Pro" charset="0"/>
              </a:rPr>
              <a:pPr algn="r">
                <a:defRPr/>
              </a:pPr>
              <a:t>11</a:t>
            </a:fld>
            <a:endParaRPr lang="en-US" sz="900" dirty="0">
              <a:solidFill>
                <a:srgbClr val="1B1E29">
                  <a:tint val="75000"/>
                </a:srgbClr>
              </a:solidFill>
              <a:latin typeface="Source Sans Pro" panose="020B0503030403020204"/>
              <a:ea typeface="Source Sans Pro" charset="0"/>
            </a:endParaRPr>
          </a:p>
        </p:txBody>
      </p:sp>
      <p:sp>
        <p:nvSpPr>
          <p:cNvPr id="59" name="Rounded Rectangle 58"/>
          <p:cNvSpPr/>
          <p:nvPr/>
        </p:nvSpPr>
        <p:spPr>
          <a:xfrm>
            <a:off x="7195457" y="2073374"/>
            <a:ext cx="4158343" cy="731520"/>
          </a:xfrm>
          <a:prstGeom prst="roundRect">
            <a:avLst/>
          </a:prstGeom>
          <a:solidFill>
            <a:srgbClr val="007DBC"/>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rgbClr val="FFFFFF"/>
                </a:solidFill>
                <a:latin typeface="Source Sans Pro" panose="020B0503030403020204"/>
              </a:rPr>
              <a:t> </a:t>
            </a:r>
            <a:r>
              <a:rPr lang="en-US" sz="2000" b="1" dirty="0">
                <a:solidFill>
                  <a:srgbClr val="FFFFFF"/>
                </a:solidFill>
                <a:latin typeface="Source Sans Pro" panose="020B0503030403020204"/>
              </a:rPr>
              <a:t>Women-Owned Small Businesses (including EDWOSB)  (5%)</a:t>
            </a:r>
          </a:p>
        </p:txBody>
      </p:sp>
      <p:sp>
        <p:nvSpPr>
          <p:cNvPr id="60" name="Rounded Rectangle 59"/>
          <p:cNvSpPr/>
          <p:nvPr/>
        </p:nvSpPr>
        <p:spPr>
          <a:xfrm>
            <a:off x="7195451" y="2893910"/>
            <a:ext cx="4158343" cy="731520"/>
          </a:xfrm>
          <a:prstGeom prst="roundRect">
            <a:avLst/>
          </a:prstGeom>
          <a:solidFill>
            <a:srgbClr val="002E6D"/>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srgbClr val="FFFFFF"/>
                </a:solidFill>
                <a:latin typeface="Source Sans Pro" panose="020B0503030403020204"/>
              </a:rPr>
              <a:t>Small Disadvantaged Businesses (including 8(a)) (5%)</a:t>
            </a:r>
          </a:p>
        </p:txBody>
      </p:sp>
      <p:sp>
        <p:nvSpPr>
          <p:cNvPr id="61" name="Rounded Rectangle 60"/>
          <p:cNvSpPr/>
          <p:nvPr/>
        </p:nvSpPr>
        <p:spPr>
          <a:xfrm>
            <a:off x="7195451" y="3736267"/>
            <a:ext cx="4158343" cy="731520"/>
          </a:xfrm>
          <a:prstGeom prst="roundRect">
            <a:avLst/>
          </a:prstGeom>
          <a:solidFill>
            <a:srgbClr val="CC0000"/>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srgbClr val="FFFFFF"/>
                </a:solidFill>
                <a:latin typeface="Source Sans Pro" panose="020B0503030403020204"/>
              </a:rPr>
              <a:t>HUBZone Businesses (3%)</a:t>
            </a:r>
          </a:p>
        </p:txBody>
      </p:sp>
      <p:sp>
        <p:nvSpPr>
          <p:cNvPr id="62" name="Rounded Rectangle 61"/>
          <p:cNvSpPr/>
          <p:nvPr/>
        </p:nvSpPr>
        <p:spPr>
          <a:xfrm>
            <a:off x="7195453" y="4616114"/>
            <a:ext cx="4158343" cy="731520"/>
          </a:xfrm>
          <a:prstGeom prst="roundRect">
            <a:avLst/>
          </a:prstGeom>
          <a:solidFill>
            <a:srgbClr val="007DBC"/>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dirty="0">
                <a:solidFill>
                  <a:srgbClr val="FFFFFF"/>
                </a:solidFill>
                <a:latin typeface="Source Sans Pro" panose="020B0503030403020204"/>
              </a:rPr>
              <a:t>Service-Disabled Veteran-Owned Small Businesses (5%)</a:t>
            </a:r>
          </a:p>
        </p:txBody>
      </p:sp>
      <p:sp>
        <p:nvSpPr>
          <p:cNvPr id="63" name="Rounded Rectangle 62"/>
          <p:cNvSpPr/>
          <p:nvPr/>
        </p:nvSpPr>
        <p:spPr>
          <a:xfrm>
            <a:off x="838200" y="2804894"/>
            <a:ext cx="5519863" cy="1204138"/>
          </a:xfrm>
          <a:prstGeom prst="roundRect">
            <a:avLst/>
          </a:prstGeom>
          <a:solidFill>
            <a:srgbClr val="002E6D"/>
          </a:solidFill>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dirty="0">
                <a:solidFill>
                  <a:srgbClr val="FFFFFF"/>
                </a:solidFill>
                <a:latin typeface="Source Sans Pro" panose="020B0503030403020204"/>
              </a:rPr>
              <a:t>Amounts are reserved for small businesses between $10,000 (Micro purchase Threshold)  to $250,000 (Simplified Acquisition Threshold)</a:t>
            </a:r>
          </a:p>
        </p:txBody>
      </p:sp>
    </p:spTree>
    <p:extLst>
      <p:ext uri="{BB962C8B-B14F-4D97-AF65-F5344CB8AC3E}">
        <p14:creationId xmlns:p14="http://schemas.microsoft.com/office/powerpoint/2010/main" val="29665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C2D4-F956-FC68-17E5-7F5972806AA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6BCA495-7575-19A7-DEC5-A86C1306CFC3}"/>
              </a:ext>
            </a:extLst>
          </p:cNvPr>
          <p:cNvSpPr txBox="1"/>
          <p:nvPr/>
        </p:nvSpPr>
        <p:spPr>
          <a:xfrm>
            <a:off x="487355" y="857351"/>
            <a:ext cx="10499074" cy="584775"/>
          </a:xfrm>
          <a:prstGeom prst="rect">
            <a:avLst/>
          </a:prstGeom>
          <a:noFill/>
        </p:spPr>
        <p:txBody>
          <a:bodyPr wrap="square" rtlCol="0">
            <a:spAutoFit/>
          </a:bodyPr>
          <a:lstStyle/>
          <a:p>
            <a:r>
              <a:rPr lang="en-US" sz="3200" b="1" dirty="0">
                <a:solidFill>
                  <a:schemeClr val="accent5"/>
                </a:solidFill>
              </a:rPr>
              <a:t>Administration Priorities</a:t>
            </a:r>
          </a:p>
        </p:txBody>
      </p:sp>
      <p:sp>
        <p:nvSpPr>
          <p:cNvPr id="2" name="TextBox 1">
            <a:extLst>
              <a:ext uri="{FF2B5EF4-FFF2-40B4-BE49-F238E27FC236}">
                <a16:creationId xmlns:a16="http://schemas.microsoft.com/office/drawing/2014/main" id="{4BAD58C6-C4C2-71F8-D26F-CE3AEC0D99E3}"/>
              </a:ext>
            </a:extLst>
          </p:cNvPr>
          <p:cNvSpPr txBox="1"/>
          <p:nvPr/>
        </p:nvSpPr>
        <p:spPr>
          <a:xfrm>
            <a:off x="639756" y="1548186"/>
            <a:ext cx="10499074" cy="39120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chemeClr val="accent5"/>
                </a:solidFill>
              </a:rPr>
              <a:t>Transforming SBA into an </a:t>
            </a:r>
            <a:r>
              <a:rPr lang="en-US" sz="2400" b="1" dirty="0">
                <a:solidFill>
                  <a:schemeClr val="accent5"/>
                </a:solidFill>
              </a:rPr>
              <a:t>America-first engine </a:t>
            </a:r>
            <a:r>
              <a:rPr lang="en-US" sz="2400" dirty="0">
                <a:solidFill>
                  <a:schemeClr val="accent5"/>
                </a:solidFill>
              </a:rPr>
              <a:t>of economic opportunity, with renewed emphasis on </a:t>
            </a:r>
            <a:r>
              <a:rPr lang="en-US" sz="2400" b="1" dirty="0">
                <a:solidFill>
                  <a:schemeClr val="accent5"/>
                </a:solidFill>
              </a:rPr>
              <a:t>domestic manufacturing </a:t>
            </a:r>
            <a:r>
              <a:rPr lang="en-US" sz="2400" dirty="0">
                <a:solidFill>
                  <a:schemeClr val="accent5"/>
                </a:solidFill>
              </a:rPr>
              <a:t>and </a:t>
            </a:r>
            <a:r>
              <a:rPr lang="en-US" sz="2400" b="1" dirty="0">
                <a:solidFill>
                  <a:schemeClr val="accent5"/>
                </a:solidFill>
              </a:rPr>
              <a:t>fiscal responsibility;</a:t>
            </a:r>
            <a:endParaRPr lang="en-US" sz="2400" dirty="0">
              <a:solidFill>
                <a:schemeClr val="accent5"/>
              </a:solidFill>
            </a:endParaRPr>
          </a:p>
          <a:p>
            <a:pPr marL="285750" indent="-285750">
              <a:lnSpc>
                <a:spcPct val="150000"/>
              </a:lnSpc>
              <a:buFont typeface="Arial" panose="020B0604020202020204" pitchFamily="34" charset="0"/>
              <a:buChar char="•"/>
            </a:pPr>
            <a:r>
              <a:rPr lang="en-US" sz="2400" dirty="0">
                <a:solidFill>
                  <a:schemeClr val="accent5"/>
                </a:solidFill>
              </a:rPr>
              <a:t>Instituted a </a:t>
            </a:r>
            <a:r>
              <a:rPr lang="en-US" sz="2400" b="1" dirty="0">
                <a:solidFill>
                  <a:schemeClr val="accent5"/>
                </a:solidFill>
              </a:rPr>
              <a:t>Zero-Tolerance</a:t>
            </a:r>
            <a:r>
              <a:rPr lang="en-US" sz="2400" dirty="0">
                <a:solidFill>
                  <a:schemeClr val="accent5"/>
                </a:solidFill>
              </a:rPr>
              <a:t> approach to </a:t>
            </a:r>
            <a:r>
              <a:rPr lang="en-US" sz="2400" b="1" dirty="0">
                <a:solidFill>
                  <a:schemeClr val="accent5"/>
                </a:solidFill>
              </a:rPr>
              <a:t>Fraud</a:t>
            </a:r>
            <a:r>
              <a:rPr lang="en-US" sz="2400" dirty="0">
                <a:solidFill>
                  <a:schemeClr val="accent5"/>
                </a:solidFill>
              </a:rPr>
              <a:t> and </a:t>
            </a:r>
            <a:r>
              <a:rPr lang="en-US" sz="2400" b="1" dirty="0">
                <a:solidFill>
                  <a:schemeClr val="accent5"/>
                </a:solidFill>
              </a:rPr>
              <a:t>Waste</a:t>
            </a:r>
            <a:r>
              <a:rPr lang="en-US" sz="2400" dirty="0">
                <a:solidFill>
                  <a:schemeClr val="accent5"/>
                </a:solidFill>
              </a:rPr>
              <a:t>;</a:t>
            </a:r>
          </a:p>
          <a:p>
            <a:pPr marL="285750" indent="-285750">
              <a:lnSpc>
                <a:spcPct val="150000"/>
              </a:lnSpc>
              <a:buFont typeface="Arial" panose="020B0604020202020204" pitchFamily="34" charset="0"/>
              <a:buChar char="•"/>
            </a:pPr>
            <a:r>
              <a:rPr lang="en-US" sz="2400" b="1" dirty="0">
                <a:solidFill>
                  <a:schemeClr val="accent5"/>
                </a:solidFill>
              </a:rPr>
              <a:t>Removing Regulatory Barriers </a:t>
            </a:r>
            <a:r>
              <a:rPr lang="en-US" sz="2400" dirty="0">
                <a:solidFill>
                  <a:schemeClr val="accent5"/>
                </a:solidFill>
              </a:rPr>
              <a:t>for small businesses;</a:t>
            </a:r>
          </a:p>
          <a:p>
            <a:pPr marL="285750" indent="-285750">
              <a:lnSpc>
                <a:spcPct val="150000"/>
              </a:lnSpc>
              <a:buFont typeface="Arial" panose="020B0604020202020204" pitchFamily="34" charset="0"/>
              <a:buChar char="•"/>
            </a:pPr>
            <a:r>
              <a:rPr lang="en-US" sz="2400" dirty="0">
                <a:solidFill>
                  <a:schemeClr val="accent5"/>
                </a:solidFill>
              </a:rPr>
              <a:t>Improving </a:t>
            </a:r>
            <a:r>
              <a:rPr lang="en-US" sz="2400" b="1" dirty="0">
                <a:solidFill>
                  <a:schemeClr val="accent5"/>
                </a:solidFill>
              </a:rPr>
              <a:t>Disaster Preparedness and Recovery Response</a:t>
            </a:r>
            <a:r>
              <a:rPr lang="en-US" sz="2400" dirty="0">
                <a:solidFill>
                  <a:schemeClr val="accent5"/>
                </a:solidFill>
              </a:rPr>
              <a:t>;</a:t>
            </a:r>
          </a:p>
          <a:p>
            <a:pPr marL="285750" indent="-285750">
              <a:lnSpc>
                <a:spcPct val="150000"/>
              </a:lnSpc>
              <a:buFont typeface="Arial" panose="020B0604020202020204" pitchFamily="34" charset="0"/>
              <a:buChar char="•"/>
            </a:pPr>
            <a:r>
              <a:rPr lang="en-US" sz="2400" dirty="0">
                <a:solidFill>
                  <a:schemeClr val="accent5"/>
                </a:solidFill>
              </a:rPr>
              <a:t>Increasing loan caps for </a:t>
            </a:r>
            <a:r>
              <a:rPr lang="en-US" sz="2400" b="1" dirty="0">
                <a:solidFill>
                  <a:schemeClr val="accent5"/>
                </a:solidFill>
              </a:rPr>
              <a:t>7(a) and 504 programs</a:t>
            </a:r>
            <a:r>
              <a:rPr lang="en-US" sz="2400" dirty="0">
                <a:solidFill>
                  <a:schemeClr val="accent5"/>
                </a:solidFill>
              </a:rPr>
              <a:t>; and</a:t>
            </a:r>
          </a:p>
          <a:p>
            <a:pPr marL="285750" indent="-285750">
              <a:lnSpc>
                <a:spcPct val="150000"/>
              </a:lnSpc>
              <a:buFont typeface="Arial" panose="020B0604020202020204" pitchFamily="34" charset="0"/>
              <a:buChar char="•"/>
            </a:pPr>
            <a:r>
              <a:rPr lang="en-US" sz="2400" dirty="0">
                <a:solidFill>
                  <a:schemeClr val="accent5"/>
                </a:solidFill>
              </a:rPr>
              <a:t>Ensuring </a:t>
            </a:r>
            <a:r>
              <a:rPr lang="en-US" sz="2400" b="1" dirty="0">
                <a:solidFill>
                  <a:schemeClr val="accent5"/>
                </a:solidFill>
              </a:rPr>
              <a:t>Rural Small Businesses </a:t>
            </a:r>
            <a:r>
              <a:rPr lang="en-US" sz="2400" dirty="0">
                <a:solidFill>
                  <a:schemeClr val="accent5"/>
                </a:solidFill>
              </a:rPr>
              <a:t>have </a:t>
            </a:r>
            <a:r>
              <a:rPr lang="en-US" sz="2400" b="1" dirty="0">
                <a:solidFill>
                  <a:schemeClr val="accent5"/>
                </a:solidFill>
              </a:rPr>
              <a:t>Access</a:t>
            </a:r>
            <a:r>
              <a:rPr lang="en-US" sz="2400" dirty="0">
                <a:solidFill>
                  <a:schemeClr val="accent5"/>
                </a:solidFill>
              </a:rPr>
              <a:t> to SBA Resources and Products.</a:t>
            </a:r>
          </a:p>
        </p:txBody>
      </p:sp>
      <p:sp>
        <p:nvSpPr>
          <p:cNvPr id="4" name="TextBox 3">
            <a:extLst>
              <a:ext uri="{FF2B5EF4-FFF2-40B4-BE49-F238E27FC236}">
                <a16:creationId xmlns:a16="http://schemas.microsoft.com/office/drawing/2014/main" id="{B5608256-A467-9E3A-C50F-D0564979D514}"/>
              </a:ext>
            </a:extLst>
          </p:cNvPr>
          <p:cNvSpPr txBox="1"/>
          <p:nvPr/>
        </p:nvSpPr>
        <p:spPr>
          <a:xfrm>
            <a:off x="222819" y="6400801"/>
            <a:ext cx="2455333" cy="369332"/>
          </a:xfrm>
          <a:prstGeom prst="rect">
            <a:avLst/>
          </a:prstGeom>
          <a:noFill/>
        </p:spPr>
        <p:txBody>
          <a:bodyPr wrap="square" rtlCol="0">
            <a:spAutoFit/>
          </a:bodyPr>
          <a:lstStyle/>
          <a:p>
            <a:fld id="{7CF9AC7D-AADF-40F1-98B1-43270B2F528B}" type="slidenum">
              <a:rPr lang="en-US" smtClean="0"/>
              <a:t>12</a:t>
            </a:fld>
            <a:endParaRPr lang="en-US" dirty="0"/>
          </a:p>
        </p:txBody>
      </p:sp>
    </p:spTree>
    <p:extLst>
      <p:ext uri="{BB962C8B-B14F-4D97-AF65-F5344CB8AC3E}">
        <p14:creationId xmlns:p14="http://schemas.microsoft.com/office/powerpoint/2010/main" val="10291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65D560-FE2F-747F-F652-45F0D8DCC866}"/>
              </a:ext>
            </a:extLst>
          </p:cNvPr>
          <p:cNvSpPr>
            <a:spLocks noGrp="1"/>
          </p:cNvSpPr>
          <p:nvPr>
            <p:ph type="body" sz="quarter" idx="10"/>
          </p:nvPr>
        </p:nvSpPr>
        <p:spPr>
          <a:xfrm>
            <a:off x="843775" y="2674234"/>
            <a:ext cx="10504449" cy="3754116"/>
          </a:xfrm>
        </p:spPr>
        <p:txBody>
          <a:bodyPr/>
          <a:lstStyle/>
          <a:p>
            <a:pPr>
              <a:spcBef>
                <a:spcPts val="1500"/>
              </a:spcBef>
              <a:spcAft>
                <a:spcPts val="750"/>
              </a:spcAft>
            </a:pPr>
            <a:r>
              <a:rPr lang="en-US" sz="4000" u="sng" dirty="0">
                <a:solidFill>
                  <a:srgbClr val="CC0000"/>
                </a:solidFill>
                <a:latin typeface="Source Sans Pro" panose="020B0503030403020204" pitchFamily="34" charset="0"/>
                <a:hlinkClick r:id="rId3">
                  <a:extLst>
                    <a:ext uri="{A12FA001-AC4F-418D-AE19-62706E023703}">
                      <ahyp:hlinkClr xmlns:ahyp="http://schemas.microsoft.com/office/drawing/2018/hyperlinkcolor" val="tx"/>
                    </a:ext>
                  </a:extLst>
                </a:hlinkClick>
              </a:rPr>
              <a:t>Red Tape Hotline</a:t>
            </a:r>
            <a:endParaRPr lang="en-US" sz="4000" u="sng" dirty="0">
              <a:solidFill>
                <a:srgbClr val="CC0000"/>
              </a:solidFill>
              <a:latin typeface="Source Sans Pro" panose="020B0503030403020204" pitchFamily="34" charset="0"/>
            </a:endParaRPr>
          </a:p>
          <a:p>
            <a:pPr>
              <a:spcAft>
                <a:spcPts val="1275"/>
              </a:spcAft>
            </a:pPr>
            <a:r>
              <a:rPr lang="en-US" b="0" i="0" dirty="0">
                <a:solidFill>
                  <a:schemeClr val="bg1"/>
                </a:solidFill>
                <a:effectLst/>
                <a:latin typeface="Source Sans Pro" panose="020B0503030403020204" pitchFamily="34" charset="0"/>
              </a:rPr>
              <a:t>As the watchdog for small businesses in the regulatory process, the Office of Advocacy works to restrain regulations that impose excessive costs on small businesses. Advocacy empowers you to make your voice heard in the regulatory process. If you have a concern with a federal regulation, please reach out and let us know.</a:t>
            </a:r>
          </a:p>
          <a:p>
            <a:r>
              <a:rPr lang="en-US" sz="3200" dirty="0">
                <a:solidFill>
                  <a:schemeClr val="bg1"/>
                </a:solidFill>
              </a:rPr>
              <a:t>Email: </a:t>
            </a:r>
            <a:r>
              <a:rPr lang="en-US" sz="3200" dirty="0">
                <a:solidFill>
                  <a:schemeClr val="bg1"/>
                </a:solidFill>
                <a:hlinkClick r:id="rId3">
                  <a:extLst>
                    <a:ext uri="{A12FA001-AC4F-418D-AE19-62706E023703}">
                      <ahyp:hlinkClr xmlns:ahyp="http://schemas.microsoft.com/office/drawing/2018/hyperlinkcolor" val="tx"/>
                    </a:ext>
                  </a:extLst>
                </a:hlinkClick>
              </a:rPr>
              <a:t>redtape@sba.gov</a:t>
            </a:r>
            <a:r>
              <a:rPr lang="en-US" sz="3200" dirty="0">
                <a:solidFill>
                  <a:schemeClr val="bg1"/>
                </a:solidFill>
              </a:rPr>
              <a:t> or </a:t>
            </a:r>
          </a:p>
          <a:p>
            <a:r>
              <a:rPr lang="en-US" sz="3200" dirty="0">
                <a:solidFill>
                  <a:schemeClr val="bg1"/>
                </a:solidFill>
              </a:rPr>
              <a:t>Call: </a:t>
            </a:r>
            <a:r>
              <a:rPr lang="en-US" sz="3200" b="0" i="0" dirty="0">
                <a:solidFill>
                  <a:schemeClr val="bg1"/>
                </a:solidFill>
                <a:effectLst/>
                <a:latin typeface="Source Sans Pro" panose="020B0503030403020204" pitchFamily="34" charset="0"/>
              </a:rPr>
              <a:t> 800-827-5722 and select option 3</a:t>
            </a:r>
            <a:endParaRPr lang="en-US" sz="3200" dirty="0">
              <a:solidFill>
                <a:schemeClr val="bg1"/>
              </a:solidFill>
            </a:endParaRPr>
          </a:p>
        </p:txBody>
      </p:sp>
      <p:sp>
        <p:nvSpPr>
          <p:cNvPr id="7" name="TextBox 6">
            <a:extLst>
              <a:ext uri="{FF2B5EF4-FFF2-40B4-BE49-F238E27FC236}">
                <a16:creationId xmlns:a16="http://schemas.microsoft.com/office/drawing/2014/main" id="{98C62B48-E29D-C29D-92BD-B41F8CE0C312}"/>
              </a:ext>
            </a:extLst>
          </p:cNvPr>
          <p:cNvSpPr txBox="1"/>
          <p:nvPr/>
        </p:nvSpPr>
        <p:spPr>
          <a:xfrm>
            <a:off x="0" y="1606099"/>
            <a:ext cx="12192000" cy="1077218"/>
          </a:xfrm>
          <a:prstGeom prst="rect">
            <a:avLst/>
          </a:prstGeom>
          <a:noFill/>
        </p:spPr>
        <p:txBody>
          <a:bodyPr wrap="square" rtlCol="0">
            <a:spAutoFit/>
          </a:bodyPr>
          <a:lstStyle/>
          <a:p>
            <a:pPr algn="ctr"/>
            <a:r>
              <a:rPr lang="en-US" sz="3200" b="1" dirty="0">
                <a:solidFill>
                  <a:srgbClr val="FFFFFF"/>
                </a:solidFill>
                <a:latin typeface="Source Sans Pro" panose="020B0503030403020204" pitchFamily="34" charset="0"/>
                <a:ea typeface="Source Sans Pro" panose="020B0503030403020204" pitchFamily="34" charset="0"/>
              </a:rPr>
              <a:t>Removing Barriers to Small Business </a:t>
            </a:r>
          </a:p>
          <a:p>
            <a:pPr algn="ctr"/>
            <a:r>
              <a:rPr lang="en-US" sz="3200" b="1" dirty="0">
                <a:solidFill>
                  <a:srgbClr val="FFFFFF"/>
                </a:solidFill>
                <a:latin typeface="Source Sans Pro" panose="020B0503030403020204" pitchFamily="34" charset="0"/>
                <a:ea typeface="Source Sans Pro" panose="020B0503030403020204" pitchFamily="34" charset="0"/>
              </a:rPr>
              <a:t>Growth &amp; Development</a:t>
            </a:r>
          </a:p>
        </p:txBody>
      </p:sp>
    </p:spTree>
    <p:extLst>
      <p:ext uri="{BB962C8B-B14F-4D97-AF65-F5344CB8AC3E}">
        <p14:creationId xmlns:p14="http://schemas.microsoft.com/office/powerpoint/2010/main" val="2341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DF0E9-D83E-A1C3-A3F7-49889D49D1C5}"/>
              </a:ext>
            </a:extLst>
          </p:cNvPr>
          <p:cNvSpPr>
            <a:spLocks noGrp="1"/>
          </p:cNvSpPr>
          <p:nvPr>
            <p:ph type="title"/>
          </p:nvPr>
        </p:nvSpPr>
        <p:spPr>
          <a:xfrm>
            <a:off x="836612" y="415926"/>
            <a:ext cx="10515600" cy="998008"/>
          </a:xfrm>
        </p:spPr>
        <p:txBody>
          <a:bodyPr anchor="t">
            <a:normAutofit/>
          </a:bodyPr>
          <a:lstStyle/>
          <a:p>
            <a:r>
              <a:rPr lang="en-US" sz="3200" dirty="0"/>
              <a:t>SBA’s Made in America </a:t>
            </a:r>
            <a:br>
              <a:rPr lang="en-US" sz="3200" dirty="0"/>
            </a:br>
            <a:r>
              <a:rPr lang="en-US" sz="3200" dirty="0"/>
              <a:t>Manufacturers Initiative</a:t>
            </a:r>
          </a:p>
        </p:txBody>
      </p:sp>
      <p:sp>
        <p:nvSpPr>
          <p:cNvPr id="4" name="Text Placeholder 3">
            <a:extLst>
              <a:ext uri="{FF2B5EF4-FFF2-40B4-BE49-F238E27FC236}">
                <a16:creationId xmlns:a16="http://schemas.microsoft.com/office/drawing/2014/main" id="{51436563-AE60-0F73-B2A6-82D0B4D076B8}"/>
              </a:ext>
            </a:extLst>
          </p:cNvPr>
          <p:cNvSpPr>
            <a:spLocks noGrp="1"/>
          </p:cNvSpPr>
          <p:nvPr>
            <p:ph type="body" sz="quarter" idx="13"/>
          </p:nvPr>
        </p:nvSpPr>
        <p:spPr>
          <a:xfrm>
            <a:off x="836612" y="1694393"/>
            <a:ext cx="6089120" cy="3790950"/>
          </a:xfrm>
        </p:spPr>
        <p:txBody>
          <a:bodyPr>
            <a:normAutofit/>
          </a:bodyPr>
          <a:lstStyle/>
          <a:p>
            <a:pPr marL="342900" indent="-342900">
              <a:buClr>
                <a:srgbClr val="FF0000"/>
              </a:buClr>
              <a:buFont typeface="Wingdings" panose="05000000000000000000" pitchFamily="2" charset="2"/>
              <a:buChar char="§"/>
            </a:pPr>
            <a:r>
              <a:rPr lang="en-US" sz="2400" dirty="0"/>
              <a:t>Increase access to capital</a:t>
            </a:r>
          </a:p>
          <a:p>
            <a:pPr marL="342900" indent="-342900">
              <a:buClr>
                <a:srgbClr val="FF0000"/>
              </a:buClr>
              <a:buFont typeface="Wingdings" panose="05000000000000000000" pitchFamily="2" charset="2"/>
              <a:buChar char="§"/>
            </a:pPr>
            <a:r>
              <a:rPr lang="en-US" sz="2400" dirty="0"/>
              <a:t>Improve opportunities for public and private investments in support of manufacturing in America</a:t>
            </a:r>
          </a:p>
          <a:p>
            <a:pPr marL="342900" indent="-342900">
              <a:buClr>
                <a:srgbClr val="FF0000"/>
              </a:buClr>
              <a:buFont typeface="Wingdings" panose="05000000000000000000" pitchFamily="2" charset="2"/>
              <a:buChar char="§"/>
            </a:pPr>
            <a:r>
              <a:rPr lang="en-US" sz="2400" dirty="0"/>
              <a:t>Help small businesses export their products on a global scale</a:t>
            </a:r>
          </a:p>
          <a:p>
            <a:pPr marL="342900" indent="-34290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5725A9C6-7792-7809-EEBB-E59B3402AAE6}"/>
              </a:ext>
            </a:extLst>
          </p:cNvPr>
          <p:cNvPicPr>
            <a:picLocks noChangeAspect="1"/>
          </p:cNvPicPr>
          <p:nvPr/>
        </p:nvPicPr>
        <p:blipFill>
          <a:blip r:embed="rId3"/>
          <a:stretch>
            <a:fillRect/>
          </a:stretch>
        </p:blipFill>
        <p:spPr>
          <a:xfrm>
            <a:off x="7466012" y="135467"/>
            <a:ext cx="4336521" cy="5606528"/>
          </a:xfrm>
          <a:prstGeom prst="rect">
            <a:avLst/>
          </a:prstGeom>
        </p:spPr>
      </p:pic>
      <p:pic>
        <p:nvPicPr>
          <p:cNvPr id="10" name="Picture 9">
            <a:extLst>
              <a:ext uri="{FF2B5EF4-FFF2-40B4-BE49-F238E27FC236}">
                <a16:creationId xmlns:a16="http://schemas.microsoft.com/office/drawing/2014/main" id="{146B334A-06CE-92FC-5F95-B53D2ABCC0FC}"/>
              </a:ext>
            </a:extLst>
          </p:cNvPr>
          <p:cNvPicPr>
            <a:picLocks noChangeAspect="1"/>
          </p:cNvPicPr>
          <p:nvPr/>
        </p:nvPicPr>
        <p:blipFill>
          <a:blip r:embed="rId4"/>
          <a:stretch>
            <a:fillRect/>
          </a:stretch>
        </p:blipFill>
        <p:spPr>
          <a:xfrm>
            <a:off x="1130739" y="4248995"/>
            <a:ext cx="4336521" cy="1829224"/>
          </a:xfrm>
          <a:prstGeom prst="rect">
            <a:avLst/>
          </a:prstGeom>
        </p:spPr>
      </p:pic>
    </p:spTree>
    <p:extLst>
      <p:ext uri="{BB962C8B-B14F-4D97-AF65-F5344CB8AC3E}">
        <p14:creationId xmlns:p14="http://schemas.microsoft.com/office/powerpoint/2010/main" val="66770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1AB44B9-F1EC-4F4B-88D4-413245C9CD3E}" type="slidenum">
              <a:rPr lang="en-US" smtClean="0"/>
              <a:t>15</a:t>
            </a:fld>
            <a:endParaRPr lang="en-US"/>
          </a:p>
        </p:txBody>
      </p:sp>
      <p:sp>
        <p:nvSpPr>
          <p:cNvPr id="5" name="Content Placeholder 4">
            <a:extLst>
              <a:ext uri="{FF2B5EF4-FFF2-40B4-BE49-F238E27FC236}">
                <a16:creationId xmlns:a16="http://schemas.microsoft.com/office/drawing/2014/main" id="{E74ADC8C-4EDD-CB9B-CBB8-7101E6BA4B69}"/>
              </a:ext>
            </a:extLst>
          </p:cNvPr>
          <p:cNvSpPr>
            <a:spLocks noGrp="1"/>
          </p:cNvSpPr>
          <p:nvPr>
            <p:ph type="body" sz="quarter" idx="13"/>
          </p:nvPr>
        </p:nvSpPr>
        <p:spPr>
          <a:xfrm>
            <a:off x="2810109" y="1252963"/>
            <a:ext cx="7627434" cy="4578498"/>
          </a:xfrm>
        </p:spPr>
        <p:txBody>
          <a:bodyPr/>
          <a:lstStyle/>
          <a:p>
            <a:pPr marL="342900" indent="-342900">
              <a:buFont typeface="Wingdings" panose="05000000000000000000" pitchFamily="2" charset="2"/>
              <a:buChar char="ü"/>
            </a:pPr>
            <a:r>
              <a:rPr lang="en-US" sz="2400" dirty="0">
                <a:solidFill>
                  <a:schemeClr val="tx1"/>
                </a:solidFill>
              </a:rPr>
              <a:t>SC Department of Commerce</a:t>
            </a:r>
          </a:p>
          <a:p>
            <a:pPr marL="342900" indent="-342900">
              <a:buFont typeface="Wingdings" panose="05000000000000000000" pitchFamily="2" charset="2"/>
              <a:buChar char="ü"/>
            </a:pPr>
            <a:r>
              <a:rPr lang="en-US" sz="2400" dirty="0">
                <a:solidFill>
                  <a:schemeClr val="tx1"/>
                </a:solidFill>
              </a:rPr>
              <a:t>SC Manufacturers Alliance (SCMA)</a:t>
            </a:r>
          </a:p>
          <a:p>
            <a:pPr marL="342900" indent="-342900">
              <a:buFont typeface="Wingdings" panose="05000000000000000000" pitchFamily="2" charset="2"/>
              <a:buChar char="ü"/>
            </a:pPr>
            <a:r>
              <a:rPr lang="en-US" sz="2400" dirty="0">
                <a:solidFill>
                  <a:schemeClr val="tx1"/>
                </a:solidFill>
              </a:rPr>
              <a:t>SC Research Authority (SCRA)</a:t>
            </a:r>
          </a:p>
          <a:p>
            <a:pPr marL="342900" indent="-342900">
              <a:buFont typeface="Wingdings" panose="05000000000000000000" pitchFamily="2" charset="2"/>
              <a:buChar char="ü"/>
            </a:pPr>
            <a:r>
              <a:rPr lang="en-US" sz="2400" dirty="0">
                <a:solidFill>
                  <a:schemeClr val="tx1"/>
                </a:solidFill>
              </a:rPr>
              <a:t>SC Economic Development Association (SCEDA)</a:t>
            </a:r>
          </a:p>
          <a:p>
            <a:pPr marL="342900" indent="-342900">
              <a:buFont typeface="Wingdings" panose="05000000000000000000" pitchFamily="2" charset="2"/>
              <a:buChar char="ü"/>
            </a:pPr>
            <a:r>
              <a:rPr lang="en-US" sz="2400" dirty="0">
                <a:solidFill>
                  <a:schemeClr val="tx1"/>
                </a:solidFill>
              </a:rPr>
              <a:t>SC Manufacturing Extension Partnership (SCMEP)</a:t>
            </a:r>
          </a:p>
          <a:p>
            <a:pPr marL="342900" indent="-342900">
              <a:buFont typeface="Wingdings" panose="05000000000000000000" pitchFamily="2" charset="2"/>
              <a:buChar char="ü"/>
            </a:pPr>
            <a:r>
              <a:rPr lang="en-US" sz="2400" dirty="0">
                <a:solidFill>
                  <a:schemeClr val="tx1"/>
                </a:solidFill>
              </a:rPr>
              <a:t>Local Chambers of Commerce</a:t>
            </a:r>
          </a:p>
          <a:p>
            <a:pPr marL="342900" indent="-342900">
              <a:buFont typeface="Wingdings" panose="05000000000000000000" pitchFamily="2" charset="2"/>
              <a:buChar char="ü"/>
            </a:pPr>
            <a:r>
              <a:rPr lang="en-US" sz="2400" dirty="0">
                <a:solidFill>
                  <a:schemeClr val="tx1"/>
                </a:solidFill>
              </a:rPr>
              <a:t>APEX Accelerator</a:t>
            </a:r>
          </a:p>
          <a:p>
            <a:pPr marL="342900" indent="-342900">
              <a:buFont typeface="Wingdings" panose="05000000000000000000" pitchFamily="2" charset="2"/>
              <a:buChar char="ü"/>
            </a:pPr>
            <a:r>
              <a:rPr lang="en-US" sz="2400" dirty="0">
                <a:solidFill>
                  <a:schemeClr val="tx1"/>
                </a:solidFill>
              </a:rPr>
              <a:t>USDA Farm Service Agency (FSA)</a:t>
            </a:r>
          </a:p>
          <a:p>
            <a:pPr marL="342900" indent="-342900">
              <a:buFont typeface="Wingdings" panose="05000000000000000000" pitchFamily="2" charset="2"/>
              <a:buChar char="ü"/>
            </a:pPr>
            <a:r>
              <a:rPr lang="en-US" sz="2400" dirty="0">
                <a:solidFill>
                  <a:schemeClr val="tx1"/>
                </a:solidFill>
              </a:rPr>
              <a:t>USDA Rural Development </a:t>
            </a:r>
          </a:p>
          <a:p>
            <a:pPr marL="342900" indent="-342900">
              <a:buFont typeface="Wingdings" panose="05000000000000000000" pitchFamily="2" charset="2"/>
              <a:buChar char="ü"/>
            </a:pPr>
            <a:r>
              <a:rPr lang="en-US" sz="2400" dirty="0">
                <a:solidFill>
                  <a:schemeClr val="tx1"/>
                </a:solidFill>
              </a:rPr>
              <a:t>Local &amp; County Governments</a:t>
            </a:r>
            <a:endParaRPr lang="en-US" dirty="0"/>
          </a:p>
          <a:p>
            <a:endParaRPr lang="en-US" sz="2400" dirty="0">
              <a:solidFill>
                <a:schemeClr val="tx1"/>
              </a:solidFill>
            </a:endParaRPr>
          </a:p>
        </p:txBody>
      </p:sp>
      <p:sp>
        <p:nvSpPr>
          <p:cNvPr id="2" name="Title 1"/>
          <p:cNvSpPr>
            <a:spLocks noGrp="1"/>
          </p:cNvSpPr>
          <p:nvPr>
            <p:ph type="title"/>
          </p:nvPr>
        </p:nvSpPr>
        <p:spPr>
          <a:xfrm>
            <a:off x="367991" y="692002"/>
            <a:ext cx="6021658" cy="471332"/>
          </a:xfrm>
        </p:spPr>
        <p:txBody>
          <a:bodyPr>
            <a:normAutofit fontScale="90000"/>
          </a:bodyPr>
          <a:lstStyle/>
          <a:p>
            <a:pPr algn="l"/>
            <a:r>
              <a:rPr lang="en-US" sz="2800" dirty="0"/>
              <a:t>New/Renewed Partnerships &amp; Outreach</a:t>
            </a:r>
          </a:p>
        </p:txBody>
      </p:sp>
    </p:spTree>
    <p:extLst>
      <p:ext uri="{BB962C8B-B14F-4D97-AF65-F5344CB8AC3E}">
        <p14:creationId xmlns:p14="http://schemas.microsoft.com/office/powerpoint/2010/main" val="1257420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76A0-FDE7-84FE-5C98-220B4900D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FDAE1-DAE8-0928-FFEE-388987BABEC9}"/>
              </a:ext>
            </a:extLst>
          </p:cNvPr>
          <p:cNvSpPr>
            <a:spLocks noGrp="1"/>
          </p:cNvSpPr>
          <p:nvPr>
            <p:ph type="title"/>
          </p:nvPr>
        </p:nvSpPr>
        <p:spPr>
          <a:xfrm>
            <a:off x="795275" y="529379"/>
            <a:ext cx="11169983" cy="998008"/>
          </a:xfrm>
        </p:spPr>
        <p:txBody>
          <a:bodyPr>
            <a:normAutofit/>
          </a:bodyPr>
          <a:lstStyle/>
          <a:p>
            <a:r>
              <a:rPr lang="en-US" sz="3200" dirty="0"/>
              <a:t>Manufacturing in South Carolina – 3,079</a:t>
            </a:r>
          </a:p>
        </p:txBody>
      </p:sp>
      <p:sp>
        <p:nvSpPr>
          <p:cNvPr id="5" name="Oval 4">
            <a:extLst>
              <a:ext uri="{FF2B5EF4-FFF2-40B4-BE49-F238E27FC236}">
                <a16:creationId xmlns:a16="http://schemas.microsoft.com/office/drawing/2014/main" id="{AC6C2DDF-CF8E-03A3-2038-C5CFDF9D4A69}"/>
              </a:ext>
              <a:ext uri="{C183D7F6-B498-43B3-948B-1728B52AA6E4}">
                <adec:decorative xmlns:adec="http://schemas.microsoft.com/office/drawing/2017/decorative" val="1"/>
              </a:ext>
            </a:extLst>
          </p:cNvPr>
          <p:cNvSpPr/>
          <p:nvPr/>
        </p:nvSpPr>
        <p:spPr>
          <a:xfrm>
            <a:off x="3242373" y="1689734"/>
            <a:ext cx="5984933" cy="4211788"/>
          </a:xfrm>
          <a:prstGeom prst="ellipse">
            <a:avLst/>
          </a:prstGeom>
          <a:solidFill>
            <a:schemeClr val="accent1">
              <a:lumMod val="40000"/>
              <a:lumOff val="60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415A8C07-0684-67FC-53BB-46CD9EBB77CE}"/>
              </a:ext>
            </a:extLst>
          </p:cNvPr>
          <p:cNvSpPr/>
          <p:nvPr/>
        </p:nvSpPr>
        <p:spPr>
          <a:xfrm>
            <a:off x="2268336" y="2702202"/>
            <a:ext cx="3172269" cy="169402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a:rPr>
              <a:t>Building Upon the </a:t>
            </a:r>
            <a:r>
              <a:rPr lang="en-US" sz="2400" b="1" dirty="0">
                <a:solidFill>
                  <a:srgbClr val="FFFFFF"/>
                </a:solidFill>
              </a:rPr>
              <a:t>Manufacturing </a:t>
            </a:r>
            <a:r>
              <a:rPr lang="en-US" sz="2400" b="1" dirty="0">
                <a:solidFill>
                  <a:srgbClr val="FFFFFF"/>
                </a:solidFill>
                <a:latin typeface="Source Sans Pro"/>
              </a:rPr>
              <a:t>Success in SC</a:t>
            </a:r>
          </a:p>
        </p:txBody>
      </p:sp>
      <p:cxnSp>
        <p:nvCxnSpPr>
          <p:cNvPr id="10" name="Straight Arrow Connector 9">
            <a:extLst>
              <a:ext uri="{FF2B5EF4-FFF2-40B4-BE49-F238E27FC236}">
                <a16:creationId xmlns:a16="http://schemas.microsoft.com/office/drawing/2014/main" id="{8D14FB17-059C-1746-9490-C73C2A9B84D5}"/>
              </a:ext>
            </a:extLst>
          </p:cNvPr>
          <p:cNvCxnSpPr>
            <a:cxnSpLocks/>
          </p:cNvCxnSpPr>
          <p:nvPr/>
        </p:nvCxnSpPr>
        <p:spPr>
          <a:xfrm>
            <a:off x="5416388" y="3763231"/>
            <a:ext cx="24506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38362A2-C015-4CD3-8E9E-D877D26D94A9}"/>
              </a:ext>
            </a:extLst>
          </p:cNvPr>
          <p:cNvCxnSpPr>
            <a:cxnSpLocks/>
          </p:cNvCxnSpPr>
          <p:nvPr/>
        </p:nvCxnSpPr>
        <p:spPr>
          <a:xfrm>
            <a:off x="5219935" y="4274936"/>
            <a:ext cx="1421762" cy="5681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5E5C321-86CF-C724-6E19-E85989243323}"/>
              </a:ext>
            </a:extLst>
          </p:cNvPr>
          <p:cNvCxnSpPr>
            <a:cxnSpLocks/>
          </p:cNvCxnSpPr>
          <p:nvPr/>
        </p:nvCxnSpPr>
        <p:spPr>
          <a:xfrm flipV="1">
            <a:off x="5416388" y="2521084"/>
            <a:ext cx="1340282" cy="5324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3EDBDC9D-4508-06AD-E6ED-A685BC6F52E7}"/>
              </a:ext>
            </a:extLst>
          </p:cNvPr>
          <p:cNvSpPr/>
          <p:nvPr/>
        </p:nvSpPr>
        <p:spPr>
          <a:xfrm>
            <a:off x="5643247" y="1251799"/>
            <a:ext cx="3297464" cy="18017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Nearly $10B investment in the electric vehicle industry </a:t>
            </a:r>
          </a:p>
        </p:txBody>
      </p:sp>
      <p:sp>
        <p:nvSpPr>
          <p:cNvPr id="31" name="Oval 30">
            <a:extLst>
              <a:ext uri="{FF2B5EF4-FFF2-40B4-BE49-F238E27FC236}">
                <a16:creationId xmlns:a16="http://schemas.microsoft.com/office/drawing/2014/main" id="{089BDEAF-6E6B-4048-FEE5-87A0B80A5C01}"/>
              </a:ext>
            </a:extLst>
          </p:cNvPr>
          <p:cNvSpPr/>
          <p:nvPr/>
        </p:nvSpPr>
        <p:spPr>
          <a:xfrm>
            <a:off x="7656602" y="2649419"/>
            <a:ext cx="3428000" cy="19036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Manufacturing employment growth of more than 17% over the last 10 years </a:t>
            </a:r>
          </a:p>
        </p:txBody>
      </p:sp>
      <p:sp>
        <p:nvSpPr>
          <p:cNvPr id="32" name="Oval 31">
            <a:extLst>
              <a:ext uri="{FF2B5EF4-FFF2-40B4-BE49-F238E27FC236}">
                <a16:creationId xmlns:a16="http://schemas.microsoft.com/office/drawing/2014/main" id="{F3C1BFA6-0D58-A91B-B90C-4A6757D79B9E}"/>
              </a:ext>
            </a:extLst>
          </p:cNvPr>
          <p:cNvSpPr/>
          <p:nvPr/>
        </p:nvSpPr>
        <p:spPr>
          <a:xfrm>
            <a:off x="5827086" y="4210065"/>
            <a:ext cx="3297465" cy="17883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Leading the nation in export sales of tires and passenger vehicles</a:t>
            </a:r>
          </a:p>
        </p:txBody>
      </p:sp>
    </p:spTree>
    <p:extLst>
      <p:ext uri="{BB962C8B-B14F-4D97-AF65-F5344CB8AC3E}">
        <p14:creationId xmlns:p14="http://schemas.microsoft.com/office/powerpoint/2010/main" val="143456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670" y="564039"/>
            <a:ext cx="10515600" cy="610805"/>
          </a:xfrm>
        </p:spPr>
        <p:txBody>
          <a:bodyPr>
            <a:normAutofit/>
          </a:bodyPr>
          <a:lstStyle/>
          <a:p>
            <a:r>
              <a:rPr lang="en-US" sz="3600" dirty="0">
                <a:solidFill>
                  <a:schemeClr val="bg1"/>
                </a:solidFill>
              </a:rPr>
              <a:t>NEW: </a:t>
            </a:r>
            <a:r>
              <a:rPr lang="en-US" sz="3600" dirty="0"/>
              <a:t>Office of Manufacturing &amp; Trade - Going  Global</a:t>
            </a:r>
          </a:p>
        </p:txBody>
      </p:sp>
      <p:sp>
        <p:nvSpPr>
          <p:cNvPr id="4" name="Slide Number Placeholder 3"/>
          <p:cNvSpPr>
            <a:spLocks noGrp="1"/>
          </p:cNvSpPr>
          <p:nvPr>
            <p:ph type="sldNum" sz="quarter" idx="4294967295"/>
          </p:nvPr>
        </p:nvSpPr>
        <p:spPr>
          <a:xfrm>
            <a:off x="9448800" y="6378575"/>
            <a:ext cx="2743200" cy="365125"/>
          </a:xfrm>
        </p:spPr>
        <p:txBody>
          <a:bodyPr/>
          <a:lstStyle/>
          <a:p>
            <a:fld id="{B1AB44B9-F1EC-4F4B-88D4-413245C9CD3E}" type="slidenum">
              <a:rPr lang="en-US" smtClean="0"/>
              <a:t>17</a:t>
            </a:fld>
            <a:endParaRPr lang="en-US"/>
          </a:p>
        </p:txBody>
      </p:sp>
      <p:grpSp>
        <p:nvGrpSpPr>
          <p:cNvPr id="3" name="Group 2"/>
          <p:cNvGrpSpPr/>
          <p:nvPr/>
        </p:nvGrpSpPr>
        <p:grpSpPr>
          <a:xfrm>
            <a:off x="2603630" y="1281434"/>
            <a:ext cx="7914071" cy="4990550"/>
            <a:chOff x="744153" y="1424538"/>
            <a:chExt cx="7914071" cy="4990550"/>
          </a:xfrm>
        </p:grpSpPr>
        <p:grpSp>
          <p:nvGrpSpPr>
            <p:cNvPr id="24" name="Group 23"/>
            <p:cNvGrpSpPr/>
            <p:nvPr/>
          </p:nvGrpSpPr>
          <p:grpSpPr>
            <a:xfrm>
              <a:off x="744153" y="1424538"/>
              <a:ext cx="7549288" cy="1694046"/>
              <a:chOff x="1146343" y="2877954"/>
              <a:chExt cx="6737886" cy="1511969"/>
            </a:xfrm>
          </p:grpSpPr>
          <p:pic>
            <p:nvPicPr>
              <p:cNvPr id="19" name="Picture 18"/>
              <p:cNvPicPr>
                <a:picLocks noChangeAspect="1"/>
              </p:cNvPicPr>
              <p:nvPr/>
            </p:nvPicPr>
            <p:blipFill>
              <a:blip r:embed="rId3"/>
              <a:stretch>
                <a:fillRect/>
              </a:stretch>
            </p:blipFill>
            <p:spPr>
              <a:xfrm>
                <a:off x="1146343" y="2877954"/>
                <a:ext cx="1696118" cy="1511968"/>
              </a:xfrm>
              <a:prstGeom prst="rect">
                <a:avLst/>
              </a:prstGeom>
            </p:spPr>
          </p:pic>
          <p:pic>
            <p:nvPicPr>
              <p:cNvPr id="20" name="Picture 19"/>
              <p:cNvPicPr>
                <a:picLocks noChangeAspect="1"/>
              </p:cNvPicPr>
              <p:nvPr/>
            </p:nvPicPr>
            <p:blipFill>
              <a:blip r:embed="rId4"/>
              <a:stretch>
                <a:fillRect/>
              </a:stretch>
            </p:blipFill>
            <p:spPr>
              <a:xfrm>
                <a:off x="3667227" y="2877954"/>
                <a:ext cx="1696118" cy="1511968"/>
              </a:xfrm>
              <a:prstGeom prst="rect">
                <a:avLst/>
              </a:prstGeom>
            </p:spPr>
          </p:pic>
          <p:pic>
            <p:nvPicPr>
              <p:cNvPr id="21" name="Picture 20"/>
              <p:cNvPicPr>
                <a:picLocks noChangeAspect="1"/>
              </p:cNvPicPr>
              <p:nvPr/>
            </p:nvPicPr>
            <p:blipFill>
              <a:blip r:embed="rId5"/>
              <a:stretch>
                <a:fillRect/>
              </a:stretch>
            </p:blipFill>
            <p:spPr>
              <a:xfrm>
                <a:off x="6188111" y="2877955"/>
                <a:ext cx="1696118" cy="1511968"/>
              </a:xfrm>
              <a:prstGeom prst="rect">
                <a:avLst/>
              </a:prstGeom>
            </p:spPr>
          </p:pic>
        </p:grpSp>
        <p:sp>
          <p:nvSpPr>
            <p:cNvPr id="25" name="Content Placeholder 6"/>
            <p:cNvSpPr txBox="1">
              <a:spLocks/>
            </p:cNvSpPr>
            <p:nvPr/>
          </p:nvSpPr>
          <p:spPr>
            <a:xfrm>
              <a:off x="744153" y="3291838"/>
              <a:ext cx="2323943" cy="3123250"/>
            </a:xfrm>
            <a:prstGeom prst="rect">
              <a:avLst/>
            </a:prstGeom>
            <a:noFill/>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100000"/>
                </a:lnSpc>
                <a:spcBef>
                  <a:spcPts val="0"/>
                </a:spcBef>
                <a:buNone/>
                <a:defRPr/>
              </a:pPr>
              <a:r>
                <a:rPr lang="en-US" b="1" dirty="0"/>
                <a:t>Counseling &amp; Training</a:t>
              </a:r>
            </a:p>
            <a:p>
              <a:pPr marL="0" indent="0" defTabSz="914400">
                <a:lnSpc>
                  <a:spcPct val="100000"/>
                </a:lnSpc>
                <a:spcBef>
                  <a:spcPts val="0"/>
                </a:spcBef>
                <a:buNone/>
                <a:defRPr/>
              </a:pPr>
              <a:endParaRPr lang="en-US" b="1" dirty="0"/>
            </a:p>
            <a:p>
              <a:pPr defTabSz="914400">
                <a:lnSpc>
                  <a:spcPct val="100000"/>
                </a:lnSpc>
                <a:spcBef>
                  <a:spcPts val="0"/>
                </a:spcBef>
                <a:defRPr/>
              </a:pPr>
              <a:r>
                <a:rPr lang="en-US" sz="1800" dirty="0">
                  <a:hlinkClick r:id="rId6"/>
                </a:rPr>
                <a:t>Trade Tools for International Sales</a:t>
              </a:r>
              <a:endParaRPr lang="en-US" sz="1800" dirty="0">
                <a:hlinkClick r:id="rId7"/>
              </a:endParaRPr>
            </a:p>
            <a:p>
              <a:pPr defTabSz="914400">
                <a:lnSpc>
                  <a:spcPct val="100000"/>
                </a:lnSpc>
                <a:spcBef>
                  <a:spcPts val="0"/>
                </a:spcBef>
                <a:defRPr/>
              </a:pPr>
              <a:r>
                <a:rPr lang="en-US" sz="1800" dirty="0">
                  <a:hlinkClick r:id="rId7"/>
                </a:rPr>
                <a:t>U.S. Export Assistance Centers (USEACs)</a:t>
              </a:r>
              <a:endParaRPr lang="en-US" sz="1800" dirty="0"/>
            </a:p>
            <a:p>
              <a:pPr defTabSz="914400">
                <a:lnSpc>
                  <a:spcPct val="100000"/>
                </a:lnSpc>
                <a:spcBef>
                  <a:spcPts val="0"/>
                </a:spcBef>
                <a:defRPr/>
              </a:pPr>
              <a:r>
                <a:rPr lang="en-US" sz="1800" dirty="0"/>
                <a:t>SBDCs</a:t>
              </a:r>
            </a:p>
          </p:txBody>
        </p:sp>
        <p:sp>
          <p:nvSpPr>
            <p:cNvPr id="26" name="Content Placeholder 6"/>
            <p:cNvSpPr txBox="1">
              <a:spLocks/>
            </p:cNvSpPr>
            <p:nvPr/>
          </p:nvSpPr>
          <p:spPr>
            <a:xfrm>
              <a:off x="3568611" y="3291837"/>
              <a:ext cx="2517865" cy="2261939"/>
            </a:xfrm>
            <a:prstGeom prst="rect">
              <a:avLst/>
            </a:prstGeom>
            <a:noFill/>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100000"/>
                </a:lnSpc>
                <a:spcBef>
                  <a:spcPts val="0"/>
                </a:spcBef>
                <a:buNone/>
                <a:defRPr/>
              </a:pPr>
              <a:r>
                <a:rPr lang="en-US" b="1" dirty="0"/>
                <a:t>Find Buyers Internationally</a:t>
              </a:r>
            </a:p>
            <a:p>
              <a:pPr marL="0" indent="0" defTabSz="914400">
                <a:lnSpc>
                  <a:spcPct val="100000"/>
                </a:lnSpc>
                <a:spcBef>
                  <a:spcPts val="0"/>
                </a:spcBef>
                <a:buNone/>
                <a:defRPr/>
              </a:pPr>
              <a:endParaRPr lang="en-US" b="1" dirty="0"/>
            </a:p>
            <a:p>
              <a:pPr defTabSz="914400">
                <a:lnSpc>
                  <a:spcPct val="100000"/>
                </a:lnSpc>
                <a:spcBef>
                  <a:spcPts val="0"/>
                </a:spcBef>
                <a:defRPr/>
              </a:pPr>
              <a:r>
                <a:rPr lang="en-US" sz="1800" dirty="0">
                  <a:hlinkClick r:id="rId8"/>
                </a:rPr>
                <a:t>State Trade Expansion Program (STEP) </a:t>
              </a:r>
              <a:endParaRPr lang="en-US" sz="1800" dirty="0"/>
            </a:p>
          </p:txBody>
        </p:sp>
        <p:sp>
          <p:nvSpPr>
            <p:cNvPr id="27" name="Content Placeholder 6"/>
            <p:cNvSpPr txBox="1">
              <a:spLocks/>
            </p:cNvSpPr>
            <p:nvPr/>
          </p:nvSpPr>
          <p:spPr>
            <a:xfrm>
              <a:off x="6420049" y="3291837"/>
              <a:ext cx="2238175" cy="3008951"/>
            </a:xfrm>
            <a:prstGeom prst="rect">
              <a:avLst/>
            </a:prstGeom>
            <a:noFill/>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100000"/>
                </a:lnSpc>
                <a:spcBef>
                  <a:spcPts val="0"/>
                </a:spcBef>
                <a:buNone/>
                <a:defRPr/>
              </a:pPr>
              <a:r>
                <a:rPr lang="en-US" b="1" dirty="0"/>
                <a:t>Get Export Funding</a:t>
              </a:r>
            </a:p>
            <a:p>
              <a:pPr marL="0" indent="0" defTabSz="914400">
                <a:lnSpc>
                  <a:spcPct val="100000"/>
                </a:lnSpc>
                <a:spcBef>
                  <a:spcPts val="0"/>
                </a:spcBef>
                <a:buNone/>
                <a:defRPr/>
              </a:pPr>
              <a:endParaRPr lang="en-US" b="1" dirty="0"/>
            </a:p>
            <a:p>
              <a:pPr defTabSz="914400">
                <a:lnSpc>
                  <a:spcPct val="100000"/>
                </a:lnSpc>
                <a:spcBef>
                  <a:spcPts val="0"/>
                </a:spcBef>
                <a:defRPr/>
              </a:pPr>
              <a:r>
                <a:rPr lang="en-US" sz="1800" dirty="0">
                  <a:hlinkClick r:id="rId9"/>
                </a:rPr>
                <a:t>Export Express Loans</a:t>
              </a:r>
            </a:p>
            <a:p>
              <a:pPr defTabSz="914400">
                <a:lnSpc>
                  <a:spcPct val="100000"/>
                </a:lnSpc>
                <a:spcBef>
                  <a:spcPts val="0"/>
                </a:spcBef>
                <a:defRPr/>
              </a:pPr>
              <a:r>
                <a:rPr lang="en-US" sz="1800" dirty="0">
                  <a:hlinkClick r:id="rId9"/>
                </a:rPr>
                <a:t>Export Working Capital Loans</a:t>
              </a:r>
            </a:p>
            <a:p>
              <a:pPr defTabSz="914400">
                <a:lnSpc>
                  <a:spcPct val="100000"/>
                </a:lnSpc>
                <a:spcBef>
                  <a:spcPts val="0"/>
                </a:spcBef>
                <a:defRPr/>
              </a:pPr>
              <a:r>
                <a:rPr lang="en-US" sz="1800" dirty="0">
                  <a:hlinkClick r:id="rId9"/>
                </a:rPr>
                <a:t>International Trade Loans</a:t>
              </a:r>
              <a:endParaRPr lang="en-US" sz="1800" dirty="0"/>
            </a:p>
          </p:txBody>
        </p:sp>
      </p:grpSp>
    </p:spTree>
    <p:extLst>
      <p:ext uri="{BB962C8B-B14F-4D97-AF65-F5344CB8AC3E}">
        <p14:creationId xmlns:p14="http://schemas.microsoft.com/office/powerpoint/2010/main" val="962137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CB38E-DD3B-4957-9D6D-54034DB6C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E505E-0C29-DB61-77B4-318386F78DF2}"/>
              </a:ext>
            </a:extLst>
          </p:cNvPr>
          <p:cNvSpPr>
            <a:spLocks noGrp="1"/>
          </p:cNvSpPr>
          <p:nvPr>
            <p:ph type="title"/>
          </p:nvPr>
        </p:nvSpPr>
        <p:spPr>
          <a:xfrm>
            <a:off x="2152650" y="403242"/>
            <a:ext cx="7886700" cy="522044"/>
          </a:xfrm>
        </p:spPr>
        <p:txBody>
          <a:bodyPr anchor="t">
            <a:normAutofit/>
          </a:bodyPr>
          <a:lstStyle/>
          <a:p>
            <a:r>
              <a:rPr lang="en-US" dirty="0">
                <a:solidFill>
                  <a:srgbClr val="FF0000"/>
                </a:solidFill>
              </a:rPr>
              <a:t>NEW</a:t>
            </a:r>
            <a:r>
              <a:rPr lang="en-US" dirty="0"/>
              <a:t> - SBA Onshoring Portal</a:t>
            </a:r>
          </a:p>
        </p:txBody>
      </p:sp>
      <p:sp>
        <p:nvSpPr>
          <p:cNvPr id="4" name="Text Placeholder 3">
            <a:extLst>
              <a:ext uri="{FF2B5EF4-FFF2-40B4-BE49-F238E27FC236}">
                <a16:creationId xmlns:a16="http://schemas.microsoft.com/office/drawing/2014/main" id="{A7D48932-1E49-5B4D-36CF-94858C0DB187}"/>
              </a:ext>
            </a:extLst>
          </p:cNvPr>
          <p:cNvSpPr>
            <a:spLocks noGrp="1"/>
          </p:cNvSpPr>
          <p:nvPr>
            <p:ph sz="half" idx="1"/>
          </p:nvPr>
        </p:nvSpPr>
        <p:spPr>
          <a:xfrm>
            <a:off x="365760" y="1038905"/>
            <a:ext cx="11429999" cy="1018495"/>
          </a:xfrm>
        </p:spPr>
        <p:txBody>
          <a:bodyPr>
            <a:normAutofit/>
          </a:bodyPr>
          <a:lstStyle/>
          <a:p>
            <a:pPr marL="0" indent="0">
              <a:buNone/>
            </a:pPr>
            <a:r>
              <a:rPr lang="en-US" sz="2200" dirty="0">
                <a:solidFill>
                  <a:srgbClr val="1B1B1B"/>
                </a:solidFill>
                <a:latin typeface="Source Sans Pro" panose="020B0503030403020204" pitchFamily="34" charset="0"/>
                <a:ea typeface="Source Sans Pro" panose="020B0503030403020204" pitchFamily="34" charset="0"/>
              </a:rPr>
              <a:t>This free tool from SBA helps connect businesses with verified U.S. manufacturers, producers, and suppliers. It’s built to support companies that want to onshore operations, strengthen their supply chains, and source the components they need—all proudly Made in the USA.</a:t>
            </a:r>
            <a:endParaRPr lang="en-US" sz="2200" dirty="0">
              <a:latin typeface="Source Sans Pro" panose="020B0503030403020204" pitchFamily="34" charset="0"/>
              <a:ea typeface="Source Sans Pro" panose="020B0503030403020204" pitchFamily="34" charset="0"/>
            </a:endParaRPr>
          </a:p>
        </p:txBody>
      </p:sp>
      <p:sp>
        <p:nvSpPr>
          <p:cNvPr id="11" name="Slide Number Placeholder 4">
            <a:extLst>
              <a:ext uri="{FF2B5EF4-FFF2-40B4-BE49-F238E27FC236}">
                <a16:creationId xmlns:a16="http://schemas.microsoft.com/office/drawing/2014/main" id="{EC40EF52-DB1F-8265-667A-A0BBB5FD38E1}"/>
              </a:ext>
            </a:extLst>
          </p:cNvPr>
          <p:cNvSpPr>
            <a:spLocks noGrp="1"/>
          </p:cNvSpPr>
          <p:nvPr>
            <p:ph type="sldNum" sz="quarter" idx="12"/>
          </p:nvPr>
        </p:nvSpPr>
        <p:spPr>
          <a:xfrm>
            <a:off x="9599742" y="6272195"/>
            <a:ext cx="2057400" cy="365125"/>
          </a:xfrm>
        </p:spPr>
        <p:txBody>
          <a:bodyPr/>
          <a:lstStyle/>
          <a:p>
            <a:pPr>
              <a:spcAft>
                <a:spcPts val="600"/>
              </a:spcAft>
            </a:pPr>
            <a:fld id="{B1AB44B9-F1EC-4F4B-88D4-413245C9CD3E}" type="slidenum">
              <a:rPr lang="en-US" sz="1600">
                <a:solidFill>
                  <a:srgbClr val="1B1E29">
                    <a:tint val="75000"/>
                  </a:srgbClr>
                </a:solidFill>
              </a:rPr>
              <a:pPr>
                <a:spcAft>
                  <a:spcPts val="600"/>
                </a:spcAft>
              </a:pPr>
              <a:t>18</a:t>
            </a:fld>
            <a:endParaRPr lang="en-US" sz="1600" dirty="0">
              <a:solidFill>
                <a:srgbClr val="1B1E29">
                  <a:tint val="75000"/>
                </a:srgbClr>
              </a:solidFill>
            </a:endParaRPr>
          </a:p>
        </p:txBody>
      </p:sp>
      <p:sp>
        <p:nvSpPr>
          <p:cNvPr id="7" name="TextBox 6">
            <a:extLst>
              <a:ext uri="{FF2B5EF4-FFF2-40B4-BE49-F238E27FC236}">
                <a16:creationId xmlns:a16="http://schemas.microsoft.com/office/drawing/2014/main" id="{D72F6623-4209-8A43-D075-A2B7FFF55896}"/>
              </a:ext>
            </a:extLst>
          </p:cNvPr>
          <p:cNvSpPr txBox="1"/>
          <p:nvPr/>
        </p:nvSpPr>
        <p:spPr>
          <a:xfrm>
            <a:off x="842009" y="5393336"/>
            <a:ext cx="2201636" cy="400110"/>
          </a:xfrm>
          <a:prstGeom prst="rect">
            <a:avLst/>
          </a:prstGeom>
          <a:noFill/>
        </p:spPr>
        <p:txBody>
          <a:bodyPr wrap="square" rtlCol="0">
            <a:spAutoFit/>
          </a:bodyPr>
          <a:lstStyle/>
          <a:p>
            <a:r>
              <a:rPr lang="en-US" sz="2000" dirty="0">
                <a:solidFill>
                  <a:srgbClr val="0048A8"/>
                </a:solidFill>
                <a:latin typeface="Source Sans Pro "/>
              </a:rPr>
              <a:t>sba.gov/onshoring</a:t>
            </a:r>
          </a:p>
        </p:txBody>
      </p:sp>
      <p:pic>
        <p:nvPicPr>
          <p:cNvPr id="5" name="Picture 4">
            <a:extLst>
              <a:ext uri="{FF2B5EF4-FFF2-40B4-BE49-F238E27FC236}">
                <a16:creationId xmlns:a16="http://schemas.microsoft.com/office/drawing/2014/main" id="{EE94BB98-899A-33FF-3865-2E615FDBF652}"/>
              </a:ext>
            </a:extLst>
          </p:cNvPr>
          <p:cNvPicPr>
            <a:picLocks noChangeAspect="1"/>
          </p:cNvPicPr>
          <p:nvPr/>
        </p:nvPicPr>
        <p:blipFill>
          <a:blip r:embed="rId3"/>
          <a:stretch>
            <a:fillRect/>
          </a:stretch>
        </p:blipFill>
        <p:spPr>
          <a:xfrm>
            <a:off x="3525201" y="2224284"/>
            <a:ext cx="8131941" cy="3569162"/>
          </a:xfrm>
          <a:prstGeom prst="rect">
            <a:avLst/>
          </a:prstGeom>
          <a:ln>
            <a:solidFill>
              <a:srgbClr val="002E6D"/>
            </a:solidFill>
          </a:ln>
        </p:spPr>
      </p:pic>
      <p:pic>
        <p:nvPicPr>
          <p:cNvPr id="6" name="Picture 5">
            <a:extLst>
              <a:ext uri="{FF2B5EF4-FFF2-40B4-BE49-F238E27FC236}">
                <a16:creationId xmlns:a16="http://schemas.microsoft.com/office/drawing/2014/main" id="{ED1DCFDA-63B0-80CE-8C76-4BCC526523F3}"/>
              </a:ext>
            </a:extLst>
          </p:cNvPr>
          <p:cNvPicPr>
            <a:picLocks noChangeAspect="1"/>
          </p:cNvPicPr>
          <p:nvPr/>
        </p:nvPicPr>
        <p:blipFill>
          <a:blip r:embed="rId4"/>
          <a:stretch>
            <a:fillRect/>
          </a:stretch>
        </p:blipFill>
        <p:spPr>
          <a:xfrm>
            <a:off x="817444" y="2876887"/>
            <a:ext cx="2250767" cy="2263955"/>
          </a:xfrm>
          <a:prstGeom prst="rect">
            <a:avLst/>
          </a:prstGeom>
        </p:spPr>
      </p:pic>
    </p:spTree>
    <p:extLst>
      <p:ext uri="{BB962C8B-B14F-4D97-AF65-F5344CB8AC3E}">
        <p14:creationId xmlns:p14="http://schemas.microsoft.com/office/powerpoint/2010/main" val="1652214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1AB44B9-F1EC-4F4B-88D4-413245C9CD3E}" type="slidenum">
              <a:rPr lang="en-US">
                <a:latin typeface="Source sans Pro"/>
              </a:rPr>
              <a:pPr>
                <a:defRPr/>
              </a:pPr>
              <a:t>19</a:t>
            </a:fld>
            <a:endParaRPr lang="en-US">
              <a:latin typeface="Source sans Pro"/>
            </a:endParaRPr>
          </a:p>
        </p:txBody>
      </p:sp>
      <p:sp>
        <p:nvSpPr>
          <p:cNvPr id="2" name="Title 1"/>
          <p:cNvSpPr>
            <a:spLocks noGrp="1"/>
          </p:cNvSpPr>
          <p:nvPr>
            <p:ph type="title"/>
          </p:nvPr>
        </p:nvSpPr>
        <p:spPr>
          <a:xfrm>
            <a:off x="254001" y="687254"/>
            <a:ext cx="11277599" cy="1774336"/>
          </a:xfrm>
        </p:spPr>
        <p:txBody>
          <a:bodyPr>
            <a:normAutofit/>
          </a:bodyPr>
          <a:lstStyle/>
          <a:p>
            <a:pPr algn="ctr"/>
            <a:r>
              <a:rPr lang="en-US" sz="2800" b="1" dirty="0">
                <a:solidFill>
                  <a:srgbClr val="003E7F"/>
                </a:solidFill>
                <a:latin typeface="Source Sans Pro"/>
                <a:ea typeface="Source Sans Pro"/>
              </a:rPr>
              <a:t>SBA Loans Offer Solutions Throughout the Entire Life </a:t>
            </a:r>
            <a:br>
              <a:rPr lang="en-US" sz="2800" b="1" dirty="0">
                <a:solidFill>
                  <a:srgbClr val="003E7F"/>
                </a:solidFill>
                <a:latin typeface="Source Sans Pro"/>
                <a:ea typeface="Source Sans Pro"/>
              </a:rPr>
            </a:br>
            <a:r>
              <a:rPr lang="en-US" sz="2800" b="1" dirty="0">
                <a:solidFill>
                  <a:srgbClr val="003E7F"/>
                </a:solidFill>
                <a:latin typeface="Source Sans Pro"/>
                <a:ea typeface="Source Sans Pro"/>
              </a:rPr>
              <a:t>Cycle of a Small Business </a:t>
            </a:r>
          </a:p>
        </p:txBody>
      </p:sp>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1128640933"/>
              </p:ext>
            </p:extLst>
          </p:nvPr>
        </p:nvGraphicFramePr>
        <p:xfrm>
          <a:off x="854604" y="1188421"/>
          <a:ext cx="10482791" cy="4845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40FCD91-F3AB-5045-8717-D7ECC384092A}"/>
              </a:ext>
            </a:extLst>
          </p:cNvPr>
          <p:cNvSpPr txBox="1"/>
          <p:nvPr/>
        </p:nvSpPr>
        <p:spPr>
          <a:xfrm>
            <a:off x="254001" y="5300247"/>
            <a:ext cx="7221476" cy="369332"/>
          </a:xfrm>
          <a:prstGeom prst="rect">
            <a:avLst/>
          </a:prstGeom>
          <a:noFill/>
        </p:spPr>
        <p:txBody>
          <a:bodyPr wrap="square" rtlCol="0">
            <a:spAutoFit/>
          </a:bodyPr>
          <a:lstStyle/>
          <a:p>
            <a:r>
              <a:rPr lang="en-US" i="1" dirty="0">
                <a:solidFill>
                  <a:srgbClr val="002060"/>
                </a:solidFill>
                <a:latin typeface="Source sans Pro"/>
              </a:rPr>
              <a:t>In FY24, SBA guaranteed $487M in loans for 842 S.C. Small Businesses. </a:t>
            </a:r>
          </a:p>
        </p:txBody>
      </p:sp>
    </p:spTree>
    <p:extLst>
      <p:ext uri="{BB962C8B-B14F-4D97-AF65-F5344CB8AC3E}">
        <p14:creationId xmlns:p14="http://schemas.microsoft.com/office/powerpoint/2010/main" val="223940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255F-1551-B316-D29E-1C5DC173E00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BDBE1F-C069-5E9C-B5AA-B8654E658103}"/>
              </a:ext>
            </a:extLst>
          </p:cNvPr>
          <p:cNvSpPr>
            <a:spLocks noGrp="1"/>
          </p:cNvSpPr>
          <p:nvPr>
            <p:ph type="body" sz="quarter" idx="11"/>
          </p:nvPr>
        </p:nvSpPr>
        <p:spPr>
          <a:xfrm>
            <a:off x="2517140" y="4450442"/>
            <a:ext cx="7157720" cy="1486938"/>
          </a:xfrm>
        </p:spPr>
        <p:txBody>
          <a:bodyPr/>
          <a:lstStyle/>
          <a:p>
            <a:pPr algn="ctr">
              <a:spcBef>
                <a:spcPts val="0"/>
              </a:spcBef>
            </a:pPr>
            <a:r>
              <a:rPr lang="en-US" b="1" dirty="0">
                <a:solidFill>
                  <a:schemeClr val="bg1"/>
                </a:solidFill>
                <a:latin typeface="Source Sans Pro" panose="020B0503030403020204" pitchFamily="34" charset="0"/>
                <a:ea typeface="Source Sans Pro" panose="020B0503030403020204" pitchFamily="34" charset="0"/>
              </a:rPr>
              <a:t>Melissa L. Lindler</a:t>
            </a:r>
          </a:p>
          <a:p>
            <a:pPr algn="ctr">
              <a:spcBef>
                <a:spcPts val="0"/>
              </a:spcBef>
            </a:pPr>
            <a:r>
              <a:rPr lang="en-US" b="1" dirty="0">
                <a:latin typeface="Source Sans Pro" panose="020B0503030403020204" pitchFamily="34" charset="0"/>
                <a:ea typeface="Source Sans Pro" panose="020B0503030403020204" pitchFamily="34" charset="0"/>
              </a:rPr>
              <a:t>South Carolina District Director </a:t>
            </a:r>
          </a:p>
          <a:p>
            <a:pPr algn="ctr">
              <a:spcBef>
                <a:spcPts val="0"/>
              </a:spcBef>
            </a:pPr>
            <a:r>
              <a:rPr lang="en-US" dirty="0">
                <a:latin typeface="Source Sans Pro" panose="020B0503030403020204" pitchFamily="34" charset="0"/>
                <a:ea typeface="Source Sans Pro" panose="020B0503030403020204" pitchFamily="34" charset="0"/>
              </a:rPr>
              <a:t>U.S. Small Business Administration (SBA)</a:t>
            </a:r>
          </a:p>
        </p:txBody>
      </p:sp>
      <p:sp>
        <p:nvSpPr>
          <p:cNvPr id="4" name="Text Placeholder 3">
            <a:extLst>
              <a:ext uri="{FF2B5EF4-FFF2-40B4-BE49-F238E27FC236}">
                <a16:creationId xmlns:a16="http://schemas.microsoft.com/office/drawing/2014/main" id="{E8EC424B-342F-AC25-A72B-EA0F02455DA9}"/>
              </a:ext>
            </a:extLst>
          </p:cNvPr>
          <p:cNvSpPr>
            <a:spLocks noGrp="1"/>
          </p:cNvSpPr>
          <p:nvPr>
            <p:ph type="body" sz="quarter" idx="12"/>
          </p:nvPr>
        </p:nvSpPr>
        <p:spPr/>
        <p:txBody>
          <a:bodyPr/>
          <a:lstStyle/>
          <a:p>
            <a:r>
              <a:rPr lang="en-US" dirty="0"/>
              <a:t>July 28, 2025</a:t>
            </a:r>
          </a:p>
        </p:txBody>
      </p:sp>
      <p:sp>
        <p:nvSpPr>
          <p:cNvPr id="2" name="TextBox 1">
            <a:extLst>
              <a:ext uri="{FF2B5EF4-FFF2-40B4-BE49-F238E27FC236}">
                <a16:creationId xmlns:a16="http://schemas.microsoft.com/office/drawing/2014/main" id="{349AF8E6-4EE8-60A8-D279-77E3C28B249C}"/>
              </a:ext>
            </a:extLst>
          </p:cNvPr>
          <p:cNvSpPr txBox="1"/>
          <p:nvPr/>
        </p:nvSpPr>
        <p:spPr>
          <a:xfrm>
            <a:off x="0" y="646594"/>
            <a:ext cx="12192000" cy="2492990"/>
          </a:xfrm>
          <a:prstGeom prst="rect">
            <a:avLst/>
          </a:prstGeom>
          <a:noFill/>
        </p:spPr>
        <p:txBody>
          <a:bodyPr wrap="square" rtlCol="0">
            <a:spAutoFit/>
          </a:bodyPr>
          <a:lstStyle/>
          <a:p>
            <a:pPr algn="ctr"/>
            <a:r>
              <a:rPr lang="en-US" sz="2800" b="1" dirty="0">
                <a:solidFill>
                  <a:schemeClr val="accent5"/>
                </a:solidFill>
              </a:rPr>
              <a:t>U.S. Small Business Administration Services &amp; Loans</a:t>
            </a:r>
          </a:p>
          <a:p>
            <a:pPr algn="ctr"/>
            <a:endParaRPr lang="en-US" sz="1600" b="1" dirty="0">
              <a:solidFill>
                <a:schemeClr val="accent5"/>
              </a:solidFill>
            </a:endParaRPr>
          </a:p>
          <a:p>
            <a:pPr algn="ctr"/>
            <a:endParaRPr lang="en-US" sz="1600" b="1" dirty="0">
              <a:solidFill>
                <a:schemeClr val="accent5"/>
              </a:solidFill>
            </a:endParaRPr>
          </a:p>
          <a:p>
            <a:pPr algn="ctr"/>
            <a:endParaRPr lang="en-US" sz="2400" b="1" dirty="0">
              <a:solidFill>
                <a:schemeClr val="accent5"/>
              </a:solidFill>
            </a:endParaRPr>
          </a:p>
          <a:p>
            <a:pPr algn="ctr"/>
            <a:r>
              <a:rPr lang="en-US" sz="2400" b="1" dirty="0">
                <a:solidFill>
                  <a:schemeClr val="accent5"/>
                </a:solidFill>
              </a:rPr>
              <a:t>Business &amp; Commerce Subcommittee</a:t>
            </a:r>
          </a:p>
          <a:p>
            <a:pPr algn="ctr"/>
            <a:r>
              <a:rPr lang="en-US" sz="2400" b="1" dirty="0">
                <a:solidFill>
                  <a:schemeClr val="accent5"/>
                </a:solidFill>
              </a:rPr>
              <a:t>Labor, Commerce, &amp; Industry Committee</a:t>
            </a:r>
          </a:p>
          <a:p>
            <a:pPr algn="ctr"/>
            <a:r>
              <a:rPr lang="en-US" sz="2400" b="1" dirty="0">
                <a:solidFill>
                  <a:schemeClr val="accent5"/>
                </a:solidFill>
              </a:rPr>
              <a:t>South Carolina House of Representatives</a:t>
            </a:r>
          </a:p>
        </p:txBody>
      </p:sp>
      <p:sp>
        <p:nvSpPr>
          <p:cNvPr id="6" name="TextBox 5">
            <a:extLst>
              <a:ext uri="{FF2B5EF4-FFF2-40B4-BE49-F238E27FC236}">
                <a16:creationId xmlns:a16="http://schemas.microsoft.com/office/drawing/2014/main" id="{6B728047-7817-57B3-9FAA-00D0236E38E4}"/>
              </a:ext>
            </a:extLst>
          </p:cNvPr>
          <p:cNvSpPr txBox="1"/>
          <p:nvPr/>
        </p:nvSpPr>
        <p:spPr>
          <a:xfrm>
            <a:off x="2103120" y="3813552"/>
            <a:ext cx="7985760" cy="830997"/>
          </a:xfrm>
          <a:prstGeom prst="rect">
            <a:avLst/>
          </a:prstGeom>
          <a:noFill/>
        </p:spPr>
        <p:txBody>
          <a:bodyPr wrap="square">
            <a:spAutoFit/>
          </a:bodyPr>
          <a:lstStyle/>
          <a:p>
            <a:pPr algn="ctr"/>
            <a:r>
              <a:rPr lang="en-US" sz="2400" b="1" i="1" dirty="0">
                <a:solidFill>
                  <a:srgbClr val="002060"/>
                </a:solidFill>
              </a:rPr>
              <a:t>Monday, July 28, 2025 (10:00 a.m.) – Blatt Building, Rm. 10</a:t>
            </a:r>
          </a:p>
          <a:p>
            <a:pPr algn="ctr"/>
            <a:endParaRPr lang="en-US" sz="2400" b="1" dirty="0">
              <a:solidFill>
                <a:srgbClr val="002060"/>
              </a:solidFill>
            </a:endParaRPr>
          </a:p>
        </p:txBody>
      </p:sp>
    </p:spTree>
    <p:extLst>
      <p:ext uri="{BB962C8B-B14F-4D97-AF65-F5344CB8AC3E}">
        <p14:creationId xmlns:p14="http://schemas.microsoft.com/office/powerpoint/2010/main" val="2619026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DCD4-39A5-B4B5-6C7A-544D02B1A859}"/>
              </a:ext>
            </a:extLst>
          </p:cNvPr>
          <p:cNvSpPr>
            <a:spLocks noGrp="1"/>
          </p:cNvSpPr>
          <p:nvPr>
            <p:ph type="title"/>
          </p:nvPr>
        </p:nvSpPr>
        <p:spPr>
          <a:xfrm>
            <a:off x="704320" y="529696"/>
            <a:ext cx="10515600" cy="514350"/>
          </a:xfrm>
        </p:spPr>
        <p:txBody>
          <a:bodyPr/>
          <a:lstStyle/>
          <a:p>
            <a:r>
              <a:rPr lang="en-US" sz="3200" b="1" dirty="0">
                <a:solidFill>
                  <a:srgbClr val="002E6D"/>
                </a:solidFill>
                <a:latin typeface="Source Sans Pro" panose="020B0503030403020204" pitchFamily="34" charset="0"/>
                <a:ea typeface="Source Sans Pro" panose="020B0503030403020204" pitchFamily="34" charset="0"/>
              </a:rPr>
              <a:t>Benefits of SBA – Guaranteed Loans   </a:t>
            </a:r>
            <a:br>
              <a:rPr lang="en-US" sz="3200" b="1" dirty="0">
                <a:solidFill>
                  <a:srgbClr val="CC3538"/>
                </a:solidFill>
                <a:latin typeface="Source Sans Pro" panose="020B0503030403020204" pitchFamily="34" charset="0"/>
                <a:ea typeface="Source Sans Pro" panose="020B0503030403020204" pitchFamily="34" charset="0"/>
                <a:cs typeface="Arial" pitchFamily="34" charset="0"/>
              </a:rPr>
            </a:br>
            <a:endParaRPr lang="en-US" sz="3200" dirty="0"/>
          </a:p>
        </p:txBody>
      </p:sp>
      <p:sp>
        <p:nvSpPr>
          <p:cNvPr id="17411" name="Content Placeholder 2">
            <a:extLst>
              <a:ext uri="{FF2B5EF4-FFF2-40B4-BE49-F238E27FC236}">
                <a16:creationId xmlns:a16="http://schemas.microsoft.com/office/drawing/2014/main" id="{F7F857E3-B901-4714-8FCD-0CA0E7AAF4EC}"/>
              </a:ext>
            </a:extLst>
          </p:cNvPr>
          <p:cNvSpPr>
            <a:spLocks noGrp="1"/>
          </p:cNvSpPr>
          <p:nvPr>
            <p:ph type="body" sz="quarter" idx="13"/>
          </p:nvPr>
        </p:nvSpPr>
        <p:spPr bwMode="auto">
          <a:xfrm>
            <a:off x="907520" y="1468967"/>
            <a:ext cx="10889721" cy="47254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170815" indent="-170815">
              <a:spcBef>
                <a:spcPts val="0"/>
              </a:spcBef>
              <a:buFont typeface="Arial" panose="020B0604020202020204" pitchFamily="34" charset="0"/>
              <a:buChar char="•"/>
            </a:pPr>
            <a:r>
              <a:rPr lang="en-US" sz="2400" b="1" i="0" dirty="0">
                <a:solidFill>
                  <a:schemeClr val="tx1"/>
                </a:solidFill>
                <a:effectLst/>
                <a:ea typeface="Source Sans Pro"/>
              </a:rPr>
              <a:t>Competitive terms: </a:t>
            </a:r>
            <a:r>
              <a:rPr lang="en-US" sz="2400" b="0" i="0" dirty="0">
                <a:solidFill>
                  <a:schemeClr val="tx1"/>
                </a:solidFill>
                <a:effectLst/>
                <a:ea typeface="Source Sans Pro"/>
              </a:rPr>
              <a:t>SBA-guaranteed loans generally have rates and fees that are comparable to non-guaranteed loans.</a:t>
            </a:r>
          </a:p>
          <a:p>
            <a:pPr marL="170815" indent="-170815">
              <a:spcBef>
                <a:spcPts val="0"/>
              </a:spcBef>
              <a:buFont typeface="Arial" panose="020B0604020202020204" pitchFamily="34" charset="0"/>
              <a:buChar char="•"/>
            </a:pPr>
            <a:endParaRPr lang="en-US" sz="2400" b="0" i="0" dirty="0">
              <a:solidFill>
                <a:schemeClr val="tx1"/>
              </a:solidFill>
              <a:effectLst/>
              <a:ea typeface="Source Sans Pro"/>
            </a:endParaRPr>
          </a:p>
          <a:p>
            <a:pPr marL="170815" indent="-170815">
              <a:spcBef>
                <a:spcPts val="0"/>
              </a:spcBef>
              <a:buFont typeface="Arial" panose="020B0604020202020204" pitchFamily="34" charset="0"/>
              <a:buChar char="•"/>
            </a:pPr>
            <a:r>
              <a:rPr lang="en-US" sz="2400" b="1" i="0" dirty="0">
                <a:solidFill>
                  <a:schemeClr val="tx1"/>
                </a:solidFill>
                <a:effectLst/>
                <a:ea typeface="Source Sans Pro"/>
              </a:rPr>
              <a:t>Counseling and education: </a:t>
            </a:r>
            <a:r>
              <a:rPr lang="en-US" sz="2400" b="0" i="0" dirty="0">
                <a:solidFill>
                  <a:schemeClr val="tx1"/>
                </a:solidFill>
                <a:effectLst/>
                <a:ea typeface="Source Sans Pro"/>
              </a:rPr>
              <a:t>Some loans come with continued support to help you start and run your business.</a:t>
            </a:r>
          </a:p>
          <a:p>
            <a:pPr marL="170815" indent="-170815">
              <a:spcBef>
                <a:spcPts val="0"/>
              </a:spcBef>
              <a:buFont typeface="Arial" panose="020B0604020202020204" pitchFamily="34" charset="0"/>
              <a:buChar char="•"/>
            </a:pPr>
            <a:endParaRPr lang="en-US" sz="2400" b="0" i="0" dirty="0">
              <a:solidFill>
                <a:schemeClr val="tx1"/>
              </a:solidFill>
              <a:effectLst/>
              <a:ea typeface="Source Sans Pro"/>
            </a:endParaRPr>
          </a:p>
          <a:p>
            <a:pPr marL="170815" indent="-170815">
              <a:spcBef>
                <a:spcPts val="0"/>
              </a:spcBef>
              <a:buFont typeface="Arial" panose="020B0604020202020204" pitchFamily="34" charset="0"/>
              <a:buChar char="•"/>
            </a:pPr>
            <a:r>
              <a:rPr lang="en-US" sz="2400" b="1" i="0" dirty="0">
                <a:solidFill>
                  <a:schemeClr val="tx1"/>
                </a:solidFill>
                <a:effectLst/>
                <a:ea typeface="Source Sans Pro"/>
              </a:rPr>
              <a:t>Unique benefits: </a:t>
            </a:r>
            <a:r>
              <a:rPr lang="en-US" sz="2400" b="0" i="0" dirty="0">
                <a:solidFill>
                  <a:schemeClr val="tx1"/>
                </a:solidFill>
                <a:effectLst/>
                <a:ea typeface="Source Sans Pro"/>
              </a:rPr>
              <a:t>Lower down payments, flexible overhead requirements, and no collateral needed for some loans.</a:t>
            </a:r>
          </a:p>
          <a:p>
            <a:pPr marL="170815" indent="-170815">
              <a:spcBef>
                <a:spcPts val="0"/>
              </a:spcBef>
              <a:buFont typeface="Arial" panose="020B0604020202020204" pitchFamily="34" charset="0"/>
              <a:buChar char="•"/>
            </a:pPr>
            <a:endParaRPr lang="en-US" sz="2400" b="0" i="0" dirty="0">
              <a:solidFill>
                <a:schemeClr val="tx1"/>
              </a:solidFill>
              <a:effectLst/>
              <a:ea typeface="Source Sans Pro"/>
            </a:endParaRPr>
          </a:p>
          <a:p>
            <a:pPr marL="170815" indent="-170815">
              <a:spcBef>
                <a:spcPts val="0"/>
              </a:spcBef>
              <a:buFont typeface="Arial,Sans-Serif" panose="020B0604020202020204" pitchFamily="34" charset="0"/>
              <a:buChar char="•"/>
            </a:pPr>
            <a:r>
              <a:rPr lang="en-US" sz="2400" b="1" dirty="0">
                <a:solidFill>
                  <a:schemeClr val="tx1"/>
                </a:solidFill>
                <a:ea typeface="Source Sans Pro"/>
              </a:rPr>
              <a:t>Direct loans from lender: </a:t>
            </a:r>
            <a:r>
              <a:rPr lang="en-US" sz="2400" dirty="0">
                <a:solidFill>
                  <a:schemeClr val="tx1"/>
                </a:solidFill>
                <a:ea typeface="Source Sans Pro"/>
              </a:rPr>
              <a:t>Money comes directly from Lender</a:t>
            </a:r>
          </a:p>
          <a:p>
            <a:pPr marL="170815" indent="-170815">
              <a:spcBef>
                <a:spcPts val="0"/>
              </a:spcBef>
              <a:buFont typeface="Arial,Sans-Serif" panose="020B0604020202020204" pitchFamily="34" charset="0"/>
              <a:buChar char="•"/>
            </a:pPr>
            <a:endParaRPr lang="en-US" sz="2400" dirty="0">
              <a:solidFill>
                <a:schemeClr val="tx1"/>
              </a:solidFill>
              <a:ea typeface="Source Sans Pro"/>
            </a:endParaRPr>
          </a:p>
          <a:p>
            <a:pPr marL="170815" indent="-170815">
              <a:spcBef>
                <a:spcPts val="0"/>
              </a:spcBef>
              <a:buFont typeface="Arial,Sans-Serif" panose="020B0604020202020204" pitchFamily="34" charset="0"/>
              <a:buChar char="•"/>
            </a:pPr>
            <a:r>
              <a:rPr lang="en-US" sz="2400" b="1" dirty="0">
                <a:solidFill>
                  <a:schemeClr val="tx1"/>
                </a:solidFill>
                <a:ea typeface="Source Sans Pro"/>
              </a:rPr>
              <a:t>Shared risk:</a:t>
            </a:r>
            <a:r>
              <a:rPr lang="en-US" sz="2400" dirty="0">
                <a:solidFill>
                  <a:schemeClr val="tx1"/>
                </a:solidFill>
                <a:ea typeface="Source Sans Pro"/>
              </a:rPr>
              <a:t> SBA offers Lender a guarantee to share in risk</a:t>
            </a:r>
          </a:p>
          <a:p>
            <a:pPr marL="0" indent="0">
              <a:spcBef>
                <a:spcPts val="0"/>
              </a:spcBef>
              <a:buNone/>
            </a:pPr>
            <a:endParaRPr lang="en-US" sz="2400" b="0" i="0" dirty="0">
              <a:solidFill>
                <a:schemeClr val="tx1"/>
              </a:solidFill>
              <a:effectLst/>
            </a:endParaRPr>
          </a:p>
          <a:p>
            <a:pPr marL="170815" indent="-170815">
              <a:spcBef>
                <a:spcPts val="0"/>
              </a:spcBef>
              <a:buFont typeface="Arial" panose="020B0604020202020204" pitchFamily="34" charset="0"/>
              <a:buChar char="•"/>
            </a:pPr>
            <a:endParaRPr lang="en-US" sz="2400" dirty="0">
              <a:solidFill>
                <a:schemeClr val="tx1"/>
              </a:solidFill>
            </a:endParaRPr>
          </a:p>
          <a:p>
            <a:pPr marL="170815" indent="-170815">
              <a:spcBef>
                <a:spcPts val="0"/>
              </a:spcBef>
              <a:buFont typeface="Arial" panose="020B0604020202020204" pitchFamily="34" charset="0"/>
              <a:buChar char="•"/>
            </a:pPr>
            <a:endParaRPr lang="en-US" sz="2400" b="0" i="0" dirty="0">
              <a:solidFill>
                <a:schemeClr val="tx1"/>
              </a:solidFill>
              <a:effectLst/>
            </a:endParaRPr>
          </a:p>
          <a:p>
            <a:pPr marL="170815" indent="-170815">
              <a:spcBef>
                <a:spcPts val="0"/>
              </a:spcBef>
              <a:buFont typeface="Arial" panose="020B0604020202020204" pitchFamily="34" charset="0"/>
              <a:buChar char="•"/>
            </a:pPr>
            <a:endParaRPr lang="en-US" sz="2400" dirty="0">
              <a:solidFill>
                <a:schemeClr val="tx1"/>
              </a:solidFill>
            </a:endParaRPr>
          </a:p>
          <a:p>
            <a:pPr marL="170815" indent="-170815">
              <a:spcBef>
                <a:spcPts val="0"/>
              </a:spcBef>
              <a:buFont typeface="Arial" panose="020B0604020202020204" pitchFamily="34" charset="0"/>
              <a:buChar char="•"/>
            </a:pPr>
            <a:endParaRPr lang="en-US" sz="2400" dirty="0">
              <a:solidFill>
                <a:schemeClr val="tx1"/>
              </a:solidFill>
            </a:endParaRPr>
          </a:p>
          <a:p>
            <a:pPr marL="0" indent="0">
              <a:spcBef>
                <a:spcPts val="0"/>
              </a:spcBef>
              <a:buNone/>
            </a:pPr>
            <a:endParaRPr lang="en-US" sz="2400" b="0" i="0" dirty="0">
              <a:solidFill>
                <a:schemeClr val="tx1"/>
              </a:solidFill>
              <a:effectLst/>
            </a:endParaRPr>
          </a:p>
        </p:txBody>
      </p:sp>
      <p:sp>
        <p:nvSpPr>
          <p:cNvPr id="17413" name="Slide Number Placeholder 1">
            <a:extLst>
              <a:ext uri="{FF2B5EF4-FFF2-40B4-BE49-F238E27FC236}">
                <a16:creationId xmlns:a16="http://schemas.microsoft.com/office/drawing/2014/main" id="{8F6FD4C1-9733-4970-B4F9-5944412190DE}"/>
              </a:ext>
            </a:extLst>
          </p:cNvPr>
          <p:cNvSpPr>
            <a:spLocks noGrp="1"/>
          </p:cNvSpPr>
          <p:nvPr>
            <p:ph type="sldNum" sz="quarter" idx="4294967295"/>
          </p:nvPr>
        </p:nvSpPr>
        <p:spPr>
          <a:xfrm>
            <a:off x="9448800" y="6194425"/>
            <a:ext cx="2743200" cy="3651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rgbClr val="545555"/>
                </a:solidFill>
                <a:latin typeface="Arial" panose="020B0604020202020204" pitchFamily="34" charset="0"/>
                <a:ea typeface="ＭＳ Ｐゴシック" panose="020B0600070205080204" pitchFamily="34" charset="-128"/>
              </a:defRPr>
            </a:lvl1pPr>
            <a:lvl2pPr marL="557213" indent="-214313" eaLnBrk="0" hangingPunct="0">
              <a:defRPr sz="1500">
                <a:solidFill>
                  <a:srgbClr val="545555"/>
                </a:solidFill>
                <a:latin typeface="Arial" panose="020B0604020202020204" pitchFamily="34" charset="0"/>
                <a:ea typeface="ＭＳ Ｐゴシック" panose="020B0600070205080204" pitchFamily="34" charset="-128"/>
              </a:defRPr>
            </a:lvl2pPr>
            <a:lvl3pPr marL="857250" indent="-171450" eaLnBrk="0" hangingPunct="0">
              <a:defRPr sz="1500">
                <a:solidFill>
                  <a:srgbClr val="545555"/>
                </a:solidFill>
                <a:latin typeface="Arial" panose="020B0604020202020204" pitchFamily="34" charset="0"/>
                <a:ea typeface="ＭＳ Ｐゴシック" panose="020B0600070205080204" pitchFamily="34" charset="-128"/>
              </a:defRPr>
            </a:lvl3pPr>
            <a:lvl4pPr marL="1200150" indent="-171450" eaLnBrk="0" hangingPunct="0">
              <a:defRPr sz="1500">
                <a:solidFill>
                  <a:srgbClr val="545555"/>
                </a:solidFill>
                <a:latin typeface="Arial" panose="020B0604020202020204" pitchFamily="34" charset="0"/>
                <a:ea typeface="ＭＳ Ｐゴシック" panose="020B0600070205080204" pitchFamily="34" charset="-128"/>
              </a:defRPr>
            </a:lvl4pPr>
            <a:lvl5pPr marL="1543050" indent="-171450" eaLnBrk="0" hangingPunct="0">
              <a:defRPr sz="1500">
                <a:solidFill>
                  <a:srgbClr val="545555"/>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9pPr>
          </a:lstStyle>
          <a:p>
            <a:fld id="{EC56C5CB-5CCC-4DC7-959D-376F353DFDE9}" type="slidenum">
              <a:rPr lang="en-US" altLang="en-US" sz="1200">
                <a:solidFill>
                  <a:srgbClr val="FFFFFF"/>
                </a:solidFill>
                <a:latin typeface="Arial Narrow" panose="020B0606020202030204" pitchFamily="34" charset="0"/>
              </a:rPr>
              <a:pPr/>
              <a:t>20</a:t>
            </a:fld>
            <a:endParaRPr lang="en-US" altLang="en-US" sz="1200" dirty="0">
              <a:solidFill>
                <a:srgbClr val="FFFFFF"/>
              </a:solidFill>
              <a:latin typeface="Arial Narrow" panose="020B0606020202030204" pitchFamily="34" charset="0"/>
            </a:endParaRPr>
          </a:p>
        </p:txBody>
      </p:sp>
      <p:sp>
        <p:nvSpPr>
          <p:cNvPr id="8" name="Rectangle 2">
            <a:extLst>
              <a:ext uri="{FF2B5EF4-FFF2-40B4-BE49-F238E27FC236}">
                <a16:creationId xmlns:a16="http://schemas.microsoft.com/office/drawing/2014/main" id="{2872D945-9DC8-4A69-AAA0-803FA83D8044}"/>
              </a:ext>
            </a:extLst>
          </p:cNvPr>
          <p:cNvSpPr>
            <a:spLocks noChangeArrowheads="1"/>
          </p:cNvSpPr>
          <p:nvPr/>
        </p:nvSpPr>
        <p:spPr bwMode="auto">
          <a:xfrm>
            <a:off x="2909887" y="1044046"/>
            <a:ext cx="6372225" cy="514350"/>
          </a:xfrm>
          <a:prstGeom prst="rect">
            <a:avLst/>
          </a:prstGeom>
          <a:noFill/>
          <a:ln w="9525">
            <a:noFill/>
            <a:miter lim="800000"/>
            <a:headEnd/>
            <a:tailEnd/>
          </a:ln>
        </p:spPr>
        <p:txBody>
          <a:bodyPr anchor="b"/>
          <a:lstStyle/>
          <a:p>
            <a:pPr algn="ctr">
              <a:defRPr/>
            </a:pPr>
            <a:endParaRPr lang="en-US" sz="2700" b="1" dirty="0">
              <a:solidFill>
                <a:srgbClr val="CC3538"/>
              </a:solidFill>
              <a:latin typeface="Source Sans Pro" panose="020B0503030403020204" pitchFamily="34" charset="0"/>
              <a:ea typeface="Source Sans Pro" panose="020B0503030403020204" pitchFamily="34" charset="0"/>
              <a:cs typeface="Arial" pitchFamily="34" charset="0"/>
            </a:endParaRPr>
          </a:p>
        </p:txBody>
      </p:sp>
    </p:spTree>
    <p:extLst>
      <p:ext uri="{BB962C8B-B14F-4D97-AF65-F5344CB8AC3E}">
        <p14:creationId xmlns:p14="http://schemas.microsoft.com/office/powerpoint/2010/main" val="50690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E505-453B-05B9-9426-E1375AEA9EA3}"/>
              </a:ext>
            </a:extLst>
          </p:cNvPr>
          <p:cNvSpPr>
            <a:spLocks noGrp="1"/>
          </p:cNvSpPr>
          <p:nvPr>
            <p:ph type="title"/>
          </p:nvPr>
        </p:nvSpPr>
        <p:spPr/>
        <p:txBody>
          <a:bodyPr/>
          <a:lstStyle/>
          <a:p>
            <a:r>
              <a:rPr lang="en-US" sz="3200" b="1" dirty="0">
                <a:solidFill>
                  <a:srgbClr val="002E6D"/>
                </a:solidFill>
                <a:latin typeface="Source Sans Pro" panose="020B0503030403020204" pitchFamily="34" charset="0"/>
                <a:ea typeface="Source Sans Pro" panose="020B0503030403020204" pitchFamily="34" charset="0"/>
              </a:rPr>
              <a:t>General Eligibility</a:t>
            </a:r>
            <a:br>
              <a:rPr lang="en-US" sz="3200" b="1" dirty="0">
                <a:solidFill>
                  <a:srgbClr val="CC3538"/>
                </a:solidFill>
                <a:latin typeface="Source Sans Pro" panose="020B0503030403020204" pitchFamily="34" charset="0"/>
                <a:ea typeface="Source Sans Pro" panose="020B0503030403020204" pitchFamily="34" charset="0"/>
                <a:cs typeface="Arial" pitchFamily="34" charset="0"/>
              </a:rPr>
            </a:br>
            <a:endParaRPr lang="en-US" sz="3200" dirty="0"/>
          </a:p>
        </p:txBody>
      </p:sp>
      <p:sp>
        <p:nvSpPr>
          <p:cNvPr id="17411" name="Content Placeholder 2">
            <a:extLst>
              <a:ext uri="{FF2B5EF4-FFF2-40B4-BE49-F238E27FC236}">
                <a16:creationId xmlns:a16="http://schemas.microsoft.com/office/drawing/2014/main" id="{F7F857E3-B901-4714-8FCD-0CA0E7AAF4EC}"/>
              </a:ext>
            </a:extLst>
          </p:cNvPr>
          <p:cNvSpPr>
            <a:spLocks noGrp="1"/>
          </p:cNvSpPr>
          <p:nvPr>
            <p:ph type="body" sz="quarter" idx="13"/>
          </p:nvPr>
        </p:nvSpPr>
        <p:spPr bwMode="auto">
          <a:xfrm>
            <a:off x="836612" y="1253067"/>
            <a:ext cx="10889721" cy="436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457200" indent="-457200" algn="l">
              <a:buFont typeface="Arial" panose="020B0604020202020204" pitchFamily="34" charset="0"/>
              <a:buChar char="•"/>
            </a:pPr>
            <a:r>
              <a:rPr lang="en-US" sz="2400" b="0" i="0" dirty="0">
                <a:solidFill>
                  <a:schemeClr val="tx1"/>
                </a:solidFill>
                <a:effectLst/>
                <a:latin typeface="Source Sans Pro" panose="020B0503030403020204" pitchFamily="34" charset="0"/>
              </a:rPr>
              <a:t>Operate for profit (typically active, non-speculative businesses)</a:t>
            </a:r>
          </a:p>
          <a:p>
            <a:pPr marL="457200" indent="-457200">
              <a:buFont typeface="Arial" panose="020B0604020202020204" pitchFamily="34" charset="0"/>
              <a:buChar char="•"/>
            </a:pPr>
            <a:r>
              <a:rPr lang="en-US" sz="2400" dirty="0">
                <a:solidFill>
                  <a:schemeClr val="tx1"/>
                </a:solidFill>
                <a:latin typeface="Source Sans Pro" panose="020B0503030403020204" pitchFamily="34" charset="0"/>
              </a:rPr>
              <a:t>Be considered a small business, as defined by </a:t>
            </a:r>
            <a:r>
              <a:rPr lang="en-US" sz="2400" dirty="0">
                <a:solidFill>
                  <a:srgbClr val="1B1E29"/>
                </a:solidFill>
                <a:latin typeface="Source Sans Pro" panose="020B0503030403020204" pitchFamily="34" charset="0"/>
                <a:hlinkClick r:id="rId3"/>
              </a:rPr>
              <a:t>SBA</a:t>
            </a:r>
            <a:r>
              <a:rPr lang="en-US" sz="2400" dirty="0">
                <a:solidFill>
                  <a:srgbClr val="1B1E29"/>
                </a:solidFill>
                <a:latin typeface="Source Sans Pro" panose="020B0503030403020204" pitchFamily="34" charset="0"/>
              </a:rPr>
              <a:t> </a:t>
            </a:r>
          </a:p>
          <a:p>
            <a:pPr marL="457200" indent="-457200" algn="l">
              <a:buFont typeface="Arial" panose="020B0604020202020204" pitchFamily="34" charset="0"/>
              <a:buChar char="•"/>
            </a:pPr>
            <a:r>
              <a:rPr lang="en-US" sz="2400" b="0" i="0" dirty="0">
                <a:solidFill>
                  <a:schemeClr val="tx1"/>
                </a:solidFill>
                <a:effectLst/>
                <a:latin typeface="Source Sans Pro" panose="020B0503030403020204" pitchFamily="34" charset="0"/>
              </a:rPr>
              <a:t>Be engaged in, or propose to do business in, the U.S. or its territories</a:t>
            </a:r>
          </a:p>
          <a:p>
            <a:pPr marL="457200" indent="-457200" algn="l">
              <a:buFont typeface="Arial" panose="020B0604020202020204" pitchFamily="34" charset="0"/>
              <a:buChar char="•"/>
            </a:pPr>
            <a:r>
              <a:rPr lang="en-US" sz="2400" b="0" i="0" dirty="0">
                <a:solidFill>
                  <a:schemeClr val="tx1"/>
                </a:solidFill>
                <a:effectLst/>
                <a:latin typeface="Source Sans Pro" panose="020B0503030403020204" pitchFamily="34" charset="0"/>
              </a:rPr>
              <a:t>Have reasonable owner equity to invest</a:t>
            </a:r>
          </a:p>
          <a:p>
            <a:pPr marL="457200" indent="-457200">
              <a:buFont typeface="Arial" panose="020B0604020202020204" pitchFamily="34" charset="0"/>
              <a:buChar char="•"/>
            </a:pPr>
            <a:r>
              <a:rPr lang="en-US" sz="2400" dirty="0">
                <a:solidFill>
                  <a:schemeClr val="tx1"/>
                </a:solidFill>
                <a:latin typeface="Source Sans Pro" panose="020B0503030403020204" pitchFamily="34" charset="0"/>
              </a:rPr>
              <a:t>Not be delinquent on any existing debt obligations to the U.S. government </a:t>
            </a:r>
          </a:p>
          <a:p>
            <a:pPr marL="457200" indent="-457200" algn="l">
              <a:buFont typeface="Arial" panose="020B0604020202020204" pitchFamily="34" charset="0"/>
              <a:buChar char="•"/>
            </a:pPr>
            <a:r>
              <a:rPr lang="en-US" sz="2400" b="0" i="0" dirty="0">
                <a:solidFill>
                  <a:schemeClr val="tx1"/>
                </a:solidFill>
                <a:effectLst/>
                <a:latin typeface="Source Sans Pro" panose="020B0503030403020204" pitchFamily="34" charset="0"/>
              </a:rPr>
              <a:t>Use alternative financial resources, including personal assets, before seeking financial assistance</a:t>
            </a:r>
          </a:p>
          <a:p>
            <a:pPr marL="800100" lvl="1" indent="-342900">
              <a:buFont typeface="Wingdings" panose="05000000000000000000" pitchFamily="2" charset="2"/>
              <a:buChar char="q"/>
            </a:pPr>
            <a:r>
              <a:rPr lang="en-US" b="0" i="0" dirty="0">
                <a:solidFill>
                  <a:schemeClr val="tx1"/>
                </a:solidFill>
                <a:effectLst/>
                <a:latin typeface="Source Sans Pro" panose="020B0503030403020204" pitchFamily="34" charset="0"/>
              </a:rPr>
              <a:t>This step of e</a:t>
            </a:r>
            <a:r>
              <a:rPr lang="en-US" dirty="0">
                <a:solidFill>
                  <a:schemeClr val="tx1"/>
                </a:solidFill>
                <a:latin typeface="Source Sans Pro" panose="020B0503030403020204" pitchFamily="34" charset="0"/>
              </a:rPr>
              <a:t>ligibility will be established while working with your lender</a:t>
            </a:r>
            <a:endParaRPr lang="en-US" b="0" i="0" dirty="0">
              <a:solidFill>
                <a:schemeClr val="tx1"/>
              </a:solidFill>
              <a:effectLst/>
              <a:latin typeface="Source Sans Pro" panose="020B0503030403020204" pitchFamily="34" charset="0"/>
            </a:endParaRPr>
          </a:p>
          <a:p>
            <a:pPr marL="1257300" lvl="2" indent="-342900">
              <a:buFont typeface="Wingdings" panose="05000000000000000000" pitchFamily="2" charset="2"/>
              <a:buChar char="§"/>
            </a:pPr>
            <a:r>
              <a:rPr lang="en-US" sz="2400" dirty="0">
                <a:solidFill>
                  <a:schemeClr val="tx1"/>
                </a:solidFill>
                <a:latin typeface="Source Sans Pro" panose="020B0503030403020204" pitchFamily="34" charset="0"/>
              </a:rPr>
              <a:t>Credit Not Available Elsewhere</a:t>
            </a:r>
          </a:p>
          <a:p>
            <a:pPr marL="1257300" lvl="2" indent="-342900">
              <a:buFont typeface="Wingdings" panose="05000000000000000000" pitchFamily="2" charset="2"/>
              <a:buChar char="§"/>
            </a:pPr>
            <a:r>
              <a:rPr lang="en-US" sz="2400" b="0" i="0" dirty="0">
                <a:solidFill>
                  <a:schemeClr val="tx1"/>
                </a:solidFill>
                <a:effectLst/>
                <a:latin typeface="Source Sans Pro" panose="020B0503030403020204" pitchFamily="34" charset="0"/>
              </a:rPr>
              <a:t>Owner available liquidity</a:t>
            </a:r>
            <a:endParaRPr lang="en-US" dirty="0">
              <a:solidFill>
                <a:srgbClr val="1B1E29"/>
              </a:solidFill>
              <a:latin typeface="Source Sans Pro" panose="020B0503030403020204" pitchFamily="34" charset="0"/>
            </a:endParaRPr>
          </a:p>
          <a:p>
            <a:pPr marL="1257300" lvl="2" indent="-342900">
              <a:buFont typeface="Wingdings" panose="05000000000000000000" pitchFamily="2" charset="2"/>
              <a:buChar char="§"/>
            </a:pPr>
            <a:endParaRPr lang="en-US" sz="2400" b="0" i="0" dirty="0">
              <a:solidFill>
                <a:schemeClr val="tx1"/>
              </a:solidFill>
              <a:effectLst/>
              <a:latin typeface="Source Sans Pro" panose="020B0503030403020204" pitchFamily="34" charset="0"/>
            </a:endParaRPr>
          </a:p>
        </p:txBody>
      </p:sp>
      <p:sp>
        <p:nvSpPr>
          <p:cNvPr id="17413" name="Slide Number Placeholder 1">
            <a:extLst>
              <a:ext uri="{FF2B5EF4-FFF2-40B4-BE49-F238E27FC236}">
                <a16:creationId xmlns:a16="http://schemas.microsoft.com/office/drawing/2014/main" id="{8F6FD4C1-9733-4970-B4F9-5944412190DE}"/>
              </a:ext>
            </a:extLst>
          </p:cNvPr>
          <p:cNvSpPr>
            <a:spLocks noGrp="1"/>
          </p:cNvSpPr>
          <p:nvPr>
            <p:ph type="sldNum" sz="quarter" idx="4294967295"/>
          </p:nvPr>
        </p:nvSpPr>
        <p:spPr>
          <a:xfrm>
            <a:off x="9448800" y="6194425"/>
            <a:ext cx="2743200" cy="3651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rgbClr val="545555"/>
                </a:solidFill>
                <a:latin typeface="Arial" panose="020B0604020202020204" pitchFamily="34" charset="0"/>
                <a:ea typeface="ＭＳ Ｐゴシック" panose="020B0600070205080204" pitchFamily="34" charset="-128"/>
              </a:defRPr>
            </a:lvl1pPr>
            <a:lvl2pPr marL="557213" indent="-214313" eaLnBrk="0" hangingPunct="0">
              <a:defRPr sz="1500">
                <a:solidFill>
                  <a:srgbClr val="545555"/>
                </a:solidFill>
                <a:latin typeface="Arial" panose="020B0604020202020204" pitchFamily="34" charset="0"/>
                <a:ea typeface="ＭＳ Ｐゴシック" panose="020B0600070205080204" pitchFamily="34" charset="-128"/>
              </a:defRPr>
            </a:lvl2pPr>
            <a:lvl3pPr marL="857250" indent="-171450" eaLnBrk="0" hangingPunct="0">
              <a:defRPr sz="1500">
                <a:solidFill>
                  <a:srgbClr val="545555"/>
                </a:solidFill>
                <a:latin typeface="Arial" panose="020B0604020202020204" pitchFamily="34" charset="0"/>
                <a:ea typeface="ＭＳ Ｐゴシック" panose="020B0600070205080204" pitchFamily="34" charset="-128"/>
              </a:defRPr>
            </a:lvl3pPr>
            <a:lvl4pPr marL="1200150" indent="-171450" eaLnBrk="0" hangingPunct="0">
              <a:defRPr sz="1500">
                <a:solidFill>
                  <a:srgbClr val="545555"/>
                </a:solidFill>
                <a:latin typeface="Arial" panose="020B0604020202020204" pitchFamily="34" charset="0"/>
                <a:ea typeface="ＭＳ Ｐゴシック" panose="020B0600070205080204" pitchFamily="34" charset="-128"/>
              </a:defRPr>
            </a:lvl4pPr>
            <a:lvl5pPr marL="1543050" indent="-171450" eaLnBrk="0" hangingPunct="0">
              <a:defRPr sz="1500">
                <a:solidFill>
                  <a:srgbClr val="545555"/>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500">
                <a:solidFill>
                  <a:srgbClr val="545555"/>
                </a:solidFill>
                <a:latin typeface="Arial" panose="020B0604020202020204" pitchFamily="34" charset="0"/>
                <a:ea typeface="ＭＳ Ｐゴシック" panose="020B0600070205080204" pitchFamily="34" charset="-128"/>
              </a:defRPr>
            </a:lvl9pPr>
          </a:lstStyle>
          <a:p>
            <a:fld id="{EC56C5CB-5CCC-4DC7-959D-376F353DFDE9}" type="slidenum">
              <a:rPr lang="en-US" altLang="en-US" sz="1200">
                <a:solidFill>
                  <a:srgbClr val="FFFFFF"/>
                </a:solidFill>
                <a:latin typeface="Arial Narrow" panose="020B0606020202030204" pitchFamily="34" charset="0"/>
              </a:rPr>
              <a:pPr/>
              <a:t>21</a:t>
            </a:fld>
            <a:endParaRPr lang="en-US" altLang="en-US" sz="1200"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798788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866A6-58CD-22B4-CAFD-EEAA76E4E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9284A-F264-3EB1-DF22-6D44AC42D2AF}"/>
              </a:ext>
            </a:extLst>
          </p:cNvPr>
          <p:cNvSpPr>
            <a:spLocks noGrp="1"/>
          </p:cNvSpPr>
          <p:nvPr>
            <p:ph type="title"/>
          </p:nvPr>
        </p:nvSpPr>
        <p:spPr/>
        <p:txBody>
          <a:bodyPr>
            <a:normAutofit/>
          </a:bodyPr>
          <a:lstStyle/>
          <a:p>
            <a:r>
              <a:rPr lang="en-US" sz="3200" b="1" dirty="0"/>
              <a:t>Access to Capital – SBA Loan Programs</a:t>
            </a:r>
            <a:endParaRPr lang="en-US" sz="3200" b="1" dirty="0">
              <a:latin typeface="Source Sans Pro"/>
              <a:ea typeface="Source Sans Pro"/>
            </a:endParaRPr>
          </a:p>
        </p:txBody>
      </p:sp>
      <p:sp>
        <p:nvSpPr>
          <p:cNvPr id="6" name="TextBox 5">
            <a:extLst>
              <a:ext uri="{FF2B5EF4-FFF2-40B4-BE49-F238E27FC236}">
                <a16:creationId xmlns:a16="http://schemas.microsoft.com/office/drawing/2014/main" id="{C4059A94-A239-E786-0DAF-A6239CA94449}"/>
              </a:ext>
            </a:extLst>
          </p:cNvPr>
          <p:cNvSpPr txBox="1"/>
          <p:nvPr/>
        </p:nvSpPr>
        <p:spPr>
          <a:xfrm>
            <a:off x="1261534" y="1366841"/>
            <a:ext cx="10295466" cy="3785652"/>
          </a:xfrm>
          <a:prstGeom prst="rect">
            <a:avLst/>
          </a:prstGeom>
          <a:noFill/>
        </p:spPr>
        <p:txBody>
          <a:bodyPr wrap="square" rtlCol="0">
            <a:spAutoFit/>
          </a:bodyPr>
          <a:lstStyle/>
          <a:p>
            <a:pPr marL="342900" indent="-342900">
              <a:buFont typeface="Arial" panose="020B0604020202020204" pitchFamily="34" charset="0"/>
              <a:buChar char="•"/>
            </a:pPr>
            <a:r>
              <a:rPr lang="en-US" sz="2400" b="1" dirty="0"/>
              <a:t>7(a) Loans </a:t>
            </a:r>
            <a:r>
              <a:rPr lang="en-US" sz="2400" dirty="0"/>
              <a:t>(up to $5M)</a:t>
            </a:r>
          </a:p>
          <a:p>
            <a:pPr marL="342900" indent="-342900">
              <a:buFont typeface="Arial" panose="020B0604020202020204" pitchFamily="34" charset="0"/>
              <a:buChar char="•"/>
            </a:pPr>
            <a:r>
              <a:rPr lang="en-US" sz="2400" b="1" dirty="0"/>
              <a:t>7(a) Small Loans </a:t>
            </a:r>
            <a:r>
              <a:rPr lang="en-US" sz="2400" dirty="0"/>
              <a:t>(any 7(a) loan that is $500,000 and under)</a:t>
            </a:r>
          </a:p>
          <a:p>
            <a:pPr marL="342900" indent="-342900">
              <a:buFont typeface="Arial" panose="020B0604020202020204" pitchFamily="34" charset="0"/>
              <a:buChar char="•"/>
            </a:pPr>
            <a:r>
              <a:rPr lang="en-US" sz="2400" b="1" dirty="0"/>
              <a:t>SBA Express Loans </a:t>
            </a:r>
            <a:r>
              <a:rPr lang="en-US" sz="2400" dirty="0"/>
              <a:t>(up to $500,000)</a:t>
            </a:r>
          </a:p>
          <a:p>
            <a:pPr marL="342900" indent="-342900">
              <a:buFont typeface="Arial" panose="020B0604020202020204" pitchFamily="34" charset="0"/>
              <a:buChar char="•"/>
            </a:pPr>
            <a:r>
              <a:rPr lang="en-US" sz="2400" b="1" dirty="0"/>
              <a:t>SBA Loans to Veterans </a:t>
            </a:r>
            <a:r>
              <a:rPr lang="en-US" sz="2400" dirty="0"/>
              <a:t>(up to $500,000)</a:t>
            </a:r>
          </a:p>
          <a:p>
            <a:pPr marL="342900" indent="-342900">
              <a:buFont typeface="Arial" panose="020B0604020202020204" pitchFamily="34" charset="0"/>
              <a:buChar char="•"/>
            </a:pPr>
            <a:r>
              <a:rPr lang="en-US" sz="2400" b="1" dirty="0" err="1"/>
              <a:t>CAPLines</a:t>
            </a:r>
            <a:r>
              <a:rPr lang="en-US" sz="2400" b="1" dirty="0"/>
              <a:t> </a:t>
            </a:r>
            <a:r>
              <a:rPr lang="en-US" sz="2400" dirty="0"/>
              <a:t>(lines of credit, up to $5M)</a:t>
            </a:r>
          </a:p>
          <a:p>
            <a:pPr marL="342900" indent="-342900">
              <a:buFont typeface="Arial" panose="020B0604020202020204" pitchFamily="34" charset="0"/>
              <a:buChar char="•"/>
            </a:pPr>
            <a:r>
              <a:rPr lang="en-US" sz="2400" b="1" dirty="0"/>
              <a:t>Community Advantage </a:t>
            </a:r>
            <a:r>
              <a:rPr lang="en-US" sz="2400" dirty="0"/>
              <a:t>(up to $500,000)</a:t>
            </a:r>
          </a:p>
          <a:p>
            <a:pPr marL="342900" indent="-342900">
              <a:buFont typeface="Arial" panose="020B0604020202020204" pitchFamily="34" charset="0"/>
              <a:buChar char="•"/>
            </a:pPr>
            <a:r>
              <a:rPr lang="en-US" sz="2400" b="1" dirty="0"/>
              <a:t>Working Capital Pilot </a:t>
            </a:r>
            <a:r>
              <a:rPr lang="en-US" sz="2400" dirty="0"/>
              <a:t>(up to $5M)</a:t>
            </a:r>
          </a:p>
          <a:p>
            <a:pPr marL="342900" indent="-342900">
              <a:buFont typeface="Arial" panose="020B0604020202020204" pitchFamily="34" charset="0"/>
              <a:buChar char="•"/>
            </a:pPr>
            <a:r>
              <a:rPr lang="en-US" sz="2400" b="1" dirty="0"/>
              <a:t>International Trade Loans </a:t>
            </a:r>
            <a:r>
              <a:rPr lang="en-US" sz="2400" dirty="0"/>
              <a:t>(up to $5M)</a:t>
            </a:r>
          </a:p>
          <a:p>
            <a:pPr marL="342900" indent="-342900">
              <a:buFont typeface="Arial" panose="020B0604020202020204" pitchFamily="34" charset="0"/>
              <a:buChar char="•"/>
            </a:pPr>
            <a:r>
              <a:rPr lang="en-US" sz="2400" b="1" dirty="0"/>
              <a:t>Export Working Capital Loans </a:t>
            </a:r>
            <a:r>
              <a:rPr lang="en-US" sz="2400" dirty="0"/>
              <a:t>(up to $5M)</a:t>
            </a:r>
          </a:p>
          <a:p>
            <a:pPr marL="342900" indent="-342900">
              <a:buFont typeface="Arial" panose="020B0604020202020204" pitchFamily="34" charset="0"/>
              <a:buChar char="•"/>
            </a:pPr>
            <a:r>
              <a:rPr lang="en-US" sz="2400" b="1" dirty="0"/>
              <a:t>Export Express Loans</a:t>
            </a:r>
            <a:r>
              <a:rPr lang="en-US" sz="2400" dirty="0"/>
              <a:t>  (up to $500,000)</a:t>
            </a:r>
          </a:p>
        </p:txBody>
      </p:sp>
    </p:spTree>
    <p:extLst>
      <p:ext uri="{BB962C8B-B14F-4D97-AF65-F5344CB8AC3E}">
        <p14:creationId xmlns:p14="http://schemas.microsoft.com/office/powerpoint/2010/main" val="3004447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F6629-4DDE-0F92-63B1-86163B66F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6576B-229C-3D5C-EFF6-C0B9BC46F0AD}"/>
              </a:ext>
            </a:extLst>
          </p:cNvPr>
          <p:cNvSpPr>
            <a:spLocks noGrp="1"/>
          </p:cNvSpPr>
          <p:nvPr>
            <p:ph type="title"/>
          </p:nvPr>
        </p:nvSpPr>
        <p:spPr/>
        <p:txBody>
          <a:bodyPr>
            <a:normAutofit/>
          </a:bodyPr>
          <a:lstStyle/>
          <a:p>
            <a:r>
              <a:rPr lang="en-US" sz="3200" b="1" dirty="0"/>
              <a:t>Access to Capital – SBA Loan Programs (Continued)</a:t>
            </a:r>
            <a:endParaRPr lang="en-US" sz="3200" b="1" dirty="0">
              <a:latin typeface="Source Sans Pro"/>
              <a:ea typeface="Source Sans Pro"/>
            </a:endParaRPr>
          </a:p>
        </p:txBody>
      </p:sp>
      <p:sp>
        <p:nvSpPr>
          <p:cNvPr id="6" name="TextBox 5">
            <a:extLst>
              <a:ext uri="{FF2B5EF4-FFF2-40B4-BE49-F238E27FC236}">
                <a16:creationId xmlns:a16="http://schemas.microsoft.com/office/drawing/2014/main" id="{FB6D5781-A125-5BAA-2E45-CA886D1F41E2}"/>
              </a:ext>
            </a:extLst>
          </p:cNvPr>
          <p:cNvSpPr txBox="1"/>
          <p:nvPr/>
        </p:nvSpPr>
        <p:spPr>
          <a:xfrm>
            <a:off x="948267" y="1924040"/>
            <a:ext cx="10295466"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504 Loans </a:t>
            </a:r>
            <a:r>
              <a:rPr lang="en-US" sz="2400" dirty="0"/>
              <a:t>(maximum amounts ranges from $5M - $5.5M; these loans are made through Certified Development Companies (CDCs) which are licensed through SBA</a:t>
            </a:r>
          </a:p>
          <a:p>
            <a:pPr marL="342900" indent="-342900">
              <a:buFont typeface="Arial" panose="020B0604020202020204" pitchFamily="34" charset="0"/>
              <a:buChar char="•"/>
            </a:pPr>
            <a:r>
              <a:rPr lang="en-US" sz="2400" b="1" dirty="0"/>
              <a:t>504 Loan Refinancing Program </a:t>
            </a:r>
            <a:r>
              <a:rPr lang="en-US" sz="2400" dirty="0"/>
              <a:t>(same as 504)</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t>Non 7(a) Microloans </a:t>
            </a:r>
            <a:r>
              <a:rPr lang="en-US" sz="2400" dirty="0"/>
              <a:t>(up to $50,000; these loans are made through nonprofit community-based organizations with experience in lending, management, and technical assistance)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5316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B140FF-8500-9B64-0403-7F0AA075D583}"/>
              </a:ext>
            </a:extLst>
          </p:cNvPr>
          <p:cNvSpPr>
            <a:spLocks noGrp="1"/>
          </p:cNvSpPr>
          <p:nvPr>
            <p:ph type="title"/>
          </p:nvPr>
        </p:nvSpPr>
        <p:spPr>
          <a:xfrm>
            <a:off x="689518" y="547016"/>
            <a:ext cx="10503415" cy="621383"/>
          </a:xfrm>
        </p:spPr>
        <p:txBody>
          <a:bodyPr/>
          <a:lstStyle/>
          <a:p>
            <a:r>
              <a:rPr lang="en-US" sz="2800" dirty="0">
                <a:hlinkClick r:id="rId3"/>
              </a:rPr>
              <a:t>SBA Disaster Recovery Loan Assistance</a:t>
            </a:r>
            <a:r>
              <a:rPr lang="en-US" sz="2800" dirty="0"/>
              <a:t> (SBA Direct Loans) </a:t>
            </a:r>
          </a:p>
        </p:txBody>
      </p:sp>
      <p:graphicFrame>
        <p:nvGraphicFramePr>
          <p:cNvPr id="8" name="Table 7">
            <a:extLst>
              <a:ext uri="{FF2B5EF4-FFF2-40B4-BE49-F238E27FC236}">
                <a16:creationId xmlns:a16="http://schemas.microsoft.com/office/drawing/2014/main" id="{2F6B024C-AEFB-704D-DD33-4BFD1639E601}"/>
              </a:ext>
            </a:extLst>
          </p:cNvPr>
          <p:cNvGraphicFramePr>
            <a:graphicFrameLocks noGrp="1"/>
          </p:cNvGraphicFramePr>
          <p:nvPr>
            <p:extLst>
              <p:ext uri="{D42A27DB-BD31-4B8C-83A1-F6EECF244321}">
                <p14:modId xmlns:p14="http://schemas.microsoft.com/office/powerpoint/2010/main" val="2115120914"/>
              </p:ext>
            </p:extLst>
          </p:nvPr>
        </p:nvGraphicFramePr>
        <p:xfrm>
          <a:off x="535258" y="1246459"/>
          <a:ext cx="10965366" cy="4754880"/>
        </p:xfrm>
        <a:graphic>
          <a:graphicData uri="http://schemas.openxmlformats.org/drawingml/2006/table">
            <a:tbl>
              <a:tblPr firstRow="1" bandRow="1">
                <a:tableStyleId>{5C22544A-7EE6-4342-B048-85BDC9FD1C3A}</a:tableStyleId>
              </a:tblPr>
              <a:tblGrid>
                <a:gridCol w="2324258">
                  <a:extLst>
                    <a:ext uri="{9D8B030D-6E8A-4147-A177-3AD203B41FA5}">
                      <a16:colId xmlns:a16="http://schemas.microsoft.com/office/drawing/2014/main" val="279813355"/>
                    </a:ext>
                  </a:extLst>
                </a:gridCol>
                <a:gridCol w="3815142">
                  <a:extLst>
                    <a:ext uri="{9D8B030D-6E8A-4147-A177-3AD203B41FA5}">
                      <a16:colId xmlns:a16="http://schemas.microsoft.com/office/drawing/2014/main" val="2617438054"/>
                    </a:ext>
                  </a:extLst>
                </a:gridCol>
                <a:gridCol w="4825966">
                  <a:extLst>
                    <a:ext uri="{9D8B030D-6E8A-4147-A177-3AD203B41FA5}">
                      <a16:colId xmlns:a16="http://schemas.microsoft.com/office/drawing/2014/main" val="1009586602"/>
                    </a:ext>
                  </a:extLst>
                </a:gridCol>
              </a:tblGrid>
              <a:tr h="343305">
                <a:tc>
                  <a:txBody>
                    <a:bodyPr/>
                    <a:lstStyle/>
                    <a:p>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5"/>
                          </a:solidFill>
                        </a:rPr>
                        <a:t>Businesses &amp; Nonprofits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5"/>
                          </a:solidFill>
                        </a:rPr>
                        <a:t>Homeowners &amp; Renters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408552"/>
                  </a:ext>
                </a:extLst>
              </a:tr>
              <a:tr h="858263">
                <a:tc>
                  <a:txBody>
                    <a:bodyPr/>
                    <a:lstStyle/>
                    <a:p>
                      <a:r>
                        <a:rPr lang="en-US" sz="1800" dirty="0">
                          <a:solidFill>
                            <a:schemeClr val="tx1"/>
                          </a:solidFill>
                        </a:rPr>
                        <a:t>Physical Damage Disaster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Real Estate, Machinery, Equipment, Inventory, &amp; Other Business Assets – </a:t>
                      </a:r>
                      <a:r>
                        <a:rPr lang="en-US" sz="1800" b="1" dirty="0">
                          <a:solidFill>
                            <a:schemeClr val="tx1"/>
                          </a:solidFill>
                        </a:rPr>
                        <a:t>Up to $2M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Repair or Replace Homeowner Primary Residence to Pre-disaster condition – </a:t>
                      </a:r>
                      <a:r>
                        <a:rPr lang="en-US" sz="1800" b="1" dirty="0">
                          <a:solidFill>
                            <a:schemeClr val="tx1"/>
                          </a:solidFill>
                        </a:rPr>
                        <a:t>Up to $200,000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827883"/>
                  </a:ext>
                </a:extLst>
              </a:tr>
              <a:tr h="600784">
                <a:tc>
                  <a:txBody>
                    <a:bodyPr/>
                    <a:lstStyle/>
                    <a:p>
                      <a:r>
                        <a:rPr lang="en-US" sz="1800" dirty="0">
                          <a:solidFill>
                            <a:schemeClr val="tx1"/>
                          </a:solidFill>
                        </a:rPr>
                        <a:t>Damaged Personal 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Repair, Replace Furniture, Appliances, Vehicles, and/or Personal Property – </a:t>
                      </a:r>
                      <a:r>
                        <a:rPr lang="en-US" sz="1800" b="1" dirty="0">
                          <a:solidFill>
                            <a:schemeClr val="tx1"/>
                          </a:solidFill>
                        </a:rPr>
                        <a:t>Up to $40,000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2467461"/>
                  </a:ext>
                </a:extLst>
              </a:tr>
              <a:tr h="1115742">
                <a:tc>
                  <a:txBody>
                    <a:bodyPr/>
                    <a:lstStyle/>
                    <a:p>
                      <a:r>
                        <a:rPr lang="en-US" sz="1800" dirty="0">
                          <a:solidFill>
                            <a:schemeClr val="tx1"/>
                          </a:solidFill>
                        </a:rPr>
                        <a:t>Max. Loan Amt.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The maximum for any combination of property damage and/or economic injury is </a:t>
                      </a:r>
                      <a:r>
                        <a:rPr lang="en-US" sz="1800" b="1" dirty="0">
                          <a:solidFill>
                            <a:schemeClr val="tx1"/>
                          </a:solidFill>
                        </a:rPr>
                        <a:t>$2M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The maximum for any combination of real or  personal property damage, voluntary mitigation measures, refinancing, and contractor malfeasance is </a:t>
                      </a:r>
                      <a:r>
                        <a:rPr lang="en-US" sz="1800" b="1" dirty="0">
                          <a:solidFill>
                            <a:schemeClr val="tx1"/>
                          </a:solidFill>
                        </a:rPr>
                        <a:t>$840,000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518028"/>
                  </a:ext>
                </a:extLst>
              </a:tr>
              <a:tr h="600784">
                <a:tc>
                  <a:txBody>
                    <a:bodyPr/>
                    <a:lstStyle/>
                    <a:p>
                      <a:r>
                        <a:rPr lang="en-US" sz="1800" dirty="0">
                          <a:solidFill>
                            <a:schemeClr val="tx1"/>
                          </a:solidFill>
                        </a:rPr>
                        <a:t>Mitigate Against Future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Yes, increased by 20% of verified physical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Yes, increased by 20% of verified physical damage to homeowner’s primary residence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8308382"/>
                  </a:ext>
                </a:extLst>
              </a:tr>
              <a:tr h="600784">
                <a:tc>
                  <a:txBody>
                    <a:bodyPr/>
                    <a:lstStyle/>
                    <a:p>
                      <a:r>
                        <a:rPr lang="en-US" sz="1800" dirty="0">
                          <a:solidFill>
                            <a:schemeClr val="tx1"/>
                          </a:solidFill>
                        </a:rPr>
                        <a:t>Interest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Low and fixed interest rates based on the date of disaster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Low and fixed interest rates based on the date of disaster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4148744"/>
                  </a:ext>
                </a:extLst>
              </a:tr>
              <a:tr h="343305">
                <a:tc>
                  <a:txBody>
                    <a:bodyPr/>
                    <a:lstStyle/>
                    <a:p>
                      <a:r>
                        <a:rPr lang="en-US" sz="1800" dirty="0">
                          <a:solidFill>
                            <a:schemeClr val="tx1"/>
                          </a:solidFill>
                        </a:rPr>
                        <a:t>Max. Loan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Up to 30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Up to 30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064621"/>
                  </a:ext>
                </a:extLst>
              </a:tr>
            </a:tbl>
          </a:graphicData>
        </a:graphic>
      </p:graphicFrame>
    </p:spTree>
    <p:extLst>
      <p:ext uri="{BB962C8B-B14F-4D97-AF65-F5344CB8AC3E}">
        <p14:creationId xmlns:p14="http://schemas.microsoft.com/office/powerpoint/2010/main" val="3501025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87780-2567-A26F-7A62-F4C11368122A}"/>
              </a:ext>
            </a:extLst>
          </p:cNvPr>
          <p:cNvSpPr>
            <a:spLocks noGrp="1"/>
          </p:cNvSpPr>
          <p:nvPr>
            <p:ph type="sldNum" sz="quarter" idx="12"/>
          </p:nvPr>
        </p:nvSpPr>
        <p:spPr/>
        <p:txBody>
          <a:bodyPr/>
          <a:lstStyle/>
          <a:p>
            <a:fld id="{4710E8EA-57F6-764C-8914-AEEABF058192}" type="slidenum">
              <a:rPr lang="en-US" smtClean="0"/>
              <a:pPr/>
              <a:t>25</a:t>
            </a:fld>
            <a:endParaRPr lang="en-US" dirty="0"/>
          </a:p>
        </p:txBody>
      </p:sp>
      <p:sp>
        <p:nvSpPr>
          <p:cNvPr id="4" name="Title 3">
            <a:extLst>
              <a:ext uri="{FF2B5EF4-FFF2-40B4-BE49-F238E27FC236}">
                <a16:creationId xmlns:a16="http://schemas.microsoft.com/office/drawing/2014/main" id="{2C4B6055-A321-348C-0E3B-164EC1E40AB4}"/>
              </a:ext>
            </a:extLst>
          </p:cNvPr>
          <p:cNvSpPr>
            <a:spLocks noGrp="1"/>
          </p:cNvSpPr>
          <p:nvPr>
            <p:ph type="title"/>
          </p:nvPr>
        </p:nvSpPr>
        <p:spPr>
          <a:xfrm>
            <a:off x="276609" y="767271"/>
            <a:ext cx="11277599" cy="499751"/>
          </a:xfrm>
        </p:spPr>
        <p:txBody>
          <a:bodyPr/>
          <a:lstStyle/>
          <a:p>
            <a:r>
              <a:rPr lang="en-US" sz="3200" dirty="0"/>
              <a:t>SBA Loan Activity in South Carolina </a:t>
            </a:r>
          </a:p>
        </p:txBody>
      </p:sp>
      <p:graphicFrame>
        <p:nvGraphicFramePr>
          <p:cNvPr id="7" name="Table 6">
            <a:extLst>
              <a:ext uri="{FF2B5EF4-FFF2-40B4-BE49-F238E27FC236}">
                <a16:creationId xmlns:a16="http://schemas.microsoft.com/office/drawing/2014/main" id="{63C46097-B73D-2CD0-378D-47E05AF40B4C}"/>
              </a:ext>
            </a:extLst>
          </p:cNvPr>
          <p:cNvGraphicFramePr>
            <a:graphicFrameLocks noGrp="1"/>
          </p:cNvGraphicFramePr>
          <p:nvPr>
            <p:extLst>
              <p:ext uri="{D42A27DB-BD31-4B8C-83A1-F6EECF244321}">
                <p14:modId xmlns:p14="http://schemas.microsoft.com/office/powerpoint/2010/main" val="3670490069"/>
              </p:ext>
            </p:extLst>
          </p:nvPr>
        </p:nvGraphicFramePr>
        <p:xfrm>
          <a:off x="672426" y="1734962"/>
          <a:ext cx="10881782" cy="3709321"/>
        </p:xfrm>
        <a:graphic>
          <a:graphicData uri="http://schemas.openxmlformats.org/drawingml/2006/table">
            <a:tbl>
              <a:tblPr/>
              <a:tblGrid>
                <a:gridCol w="1620691">
                  <a:extLst>
                    <a:ext uri="{9D8B030D-6E8A-4147-A177-3AD203B41FA5}">
                      <a16:colId xmlns:a16="http://schemas.microsoft.com/office/drawing/2014/main" val="3446797655"/>
                    </a:ext>
                  </a:extLst>
                </a:gridCol>
                <a:gridCol w="1321067">
                  <a:extLst>
                    <a:ext uri="{9D8B030D-6E8A-4147-A177-3AD203B41FA5}">
                      <a16:colId xmlns:a16="http://schemas.microsoft.com/office/drawing/2014/main" val="2906077506"/>
                    </a:ext>
                  </a:extLst>
                </a:gridCol>
                <a:gridCol w="1729645">
                  <a:extLst>
                    <a:ext uri="{9D8B030D-6E8A-4147-A177-3AD203B41FA5}">
                      <a16:colId xmlns:a16="http://schemas.microsoft.com/office/drawing/2014/main" val="109800097"/>
                    </a:ext>
                  </a:extLst>
                </a:gridCol>
                <a:gridCol w="1307448">
                  <a:extLst>
                    <a:ext uri="{9D8B030D-6E8A-4147-A177-3AD203B41FA5}">
                      <a16:colId xmlns:a16="http://schemas.microsoft.com/office/drawing/2014/main" val="1391687129"/>
                    </a:ext>
                  </a:extLst>
                </a:gridCol>
                <a:gridCol w="1784122">
                  <a:extLst>
                    <a:ext uri="{9D8B030D-6E8A-4147-A177-3AD203B41FA5}">
                      <a16:colId xmlns:a16="http://schemas.microsoft.com/office/drawing/2014/main" val="3745626596"/>
                    </a:ext>
                  </a:extLst>
                </a:gridCol>
                <a:gridCol w="1280210">
                  <a:extLst>
                    <a:ext uri="{9D8B030D-6E8A-4147-A177-3AD203B41FA5}">
                      <a16:colId xmlns:a16="http://schemas.microsoft.com/office/drawing/2014/main" val="1061507778"/>
                    </a:ext>
                  </a:extLst>
                </a:gridCol>
                <a:gridCol w="1838599">
                  <a:extLst>
                    <a:ext uri="{9D8B030D-6E8A-4147-A177-3AD203B41FA5}">
                      <a16:colId xmlns:a16="http://schemas.microsoft.com/office/drawing/2014/main" val="2201050515"/>
                    </a:ext>
                  </a:extLst>
                </a:gridCol>
              </a:tblGrid>
              <a:tr h="467033">
                <a:tc>
                  <a:txBody>
                    <a:bodyPr/>
                    <a:lstStyle/>
                    <a:p>
                      <a:pPr algn="l" fontAlgn="b"/>
                      <a:r>
                        <a:rPr lang="en-US" sz="2000" b="0" i="0" u="none" strike="noStrike">
                          <a:effectLst/>
                          <a:latin typeface="Source Sans Pro" panose="020B0503030403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fontAlgn="b"/>
                      <a:r>
                        <a:rPr lang="en-US" sz="2000" b="1" i="0" u="none" strike="noStrike">
                          <a:solidFill>
                            <a:srgbClr val="000000"/>
                          </a:solidFill>
                          <a:effectLst/>
                          <a:latin typeface="Source Sans Pro" panose="020B0503030403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gridSpan="2">
                  <a:txBody>
                    <a:bodyPr/>
                    <a:lstStyle/>
                    <a:p>
                      <a:pPr algn="ctr" fontAlgn="b"/>
                      <a:r>
                        <a:rPr lang="en-US" sz="2000" b="1" i="0" u="none" strike="noStrike">
                          <a:solidFill>
                            <a:srgbClr val="000000"/>
                          </a:solidFill>
                          <a:effectLst/>
                          <a:latin typeface="Source Sans Pro" panose="020B0503030403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gridSpan="2">
                  <a:txBody>
                    <a:bodyPr/>
                    <a:lstStyle/>
                    <a:p>
                      <a:pPr algn="ctr" fontAlgn="b"/>
                      <a:r>
                        <a:rPr lang="en-US" sz="2000" b="1" i="0" u="none" strike="noStrike" dirty="0">
                          <a:solidFill>
                            <a:srgbClr val="000000"/>
                          </a:solidFill>
                          <a:effectLst/>
                          <a:latin typeface="Source Sans Pro" panose="020B0503030403020204" pitchFamily="34" charset="0"/>
                        </a:rPr>
                        <a:t>2025 (to Date)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extLst>
                  <a:ext uri="{0D108BD9-81ED-4DB2-BD59-A6C34878D82A}">
                    <a16:rowId xmlns:a16="http://schemas.microsoft.com/office/drawing/2014/main" val="3459813416"/>
                  </a:ext>
                </a:extLst>
              </a:tr>
              <a:tr h="934067">
                <a:tc>
                  <a:txBody>
                    <a:bodyPr/>
                    <a:lstStyle/>
                    <a:p>
                      <a:pPr algn="l" fontAlgn="b"/>
                      <a:r>
                        <a:rPr lang="en-US" sz="2000" b="1" i="0" u="none" strike="noStrike">
                          <a:solidFill>
                            <a:srgbClr val="000000"/>
                          </a:solidFill>
                          <a:effectLst/>
                          <a:latin typeface="Source Sans Pro" panose="020B0503030403020204" pitchFamily="34" charset="0"/>
                        </a:rPr>
                        <a:t>Program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2000" b="1" i="0" u="none" strike="noStrike">
                          <a:solidFill>
                            <a:srgbClr val="000000"/>
                          </a:solidFill>
                          <a:effectLst/>
                          <a:latin typeface="Source Sans Pro" panose="020B0503030403020204" pitchFamily="34" charset="0"/>
                        </a:rPr>
                        <a:t>Approval Count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2000" b="1" i="0" u="none" strike="noStrike">
                          <a:solidFill>
                            <a:srgbClr val="000000"/>
                          </a:solidFill>
                          <a:effectLst/>
                          <a:latin typeface="Source Sans Pro" panose="020B0503030403020204" pitchFamily="34" charset="0"/>
                        </a:rPr>
                        <a:t>Approval Amount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2000" b="1" i="0" u="none" strike="noStrike" dirty="0">
                          <a:solidFill>
                            <a:srgbClr val="000000"/>
                          </a:solidFill>
                          <a:effectLst/>
                          <a:latin typeface="Source Sans Pro" panose="020B0503030403020204" pitchFamily="34" charset="0"/>
                        </a:rPr>
                        <a:t>Approval Count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2000" b="1" i="0" u="none" strike="noStrike" dirty="0">
                          <a:solidFill>
                            <a:srgbClr val="000000"/>
                          </a:solidFill>
                          <a:effectLst/>
                          <a:latin typeface="Source Sans Pro" panose="020B0503030403020204" pitchFamily="34" charset="0"/>
                        </a:rPr>
                        <a:t>Approval Amount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2000" b="1" i="0" u="none" strike="noStrike">
                          <a:solidFill>
                            <a:srgbClr val="000000"/>
                          </a:solidFill>
                          <a:effectLst/>
                          <a:latin typeface="Source Sans Pro" panose="020B0503030403020204" pitchFamily="34" charset="0"/>
                        </a:rPr>
                        <a:t>Approval Count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2000" b="1" i="0" u="none" strike="noStrike">
                          <a:solidFill>
                            <a:srgbClr val="000000"/>
                          </a:solidFill>
                          <a:effectLst/>
                          <a:latin typeface="Source Sans Pro" panose="020B0503030403020204" pitchFamily="34" charset="0"/>
                        </a:rPr>
                        <a:t>Approval Amount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624433376"/>
                  </a:ext>
                </a:extLst>
              </a:tr>
              <a:tr h="440089">
                <a:tc>
                  <a:txBody>
                    <a:bodyPr/>
                    <a:lstStyle/>
                    <a:p>
                      <a:pPr algn="l" fontAlgn="t"/>
                      <a:r>
                        <a:rPr lang="en-US" sz="2000" b="0" i="0" u="none" strike="noStrike">
                          <a:solidFill>
                            <a:srgbClr val="000000"/>
                          </a:solidFill>
                          <a:effectLst/>
                          <a:latin typeface="Source Sans Pro" panose="020B0503030403020204" pitchFamily="34" charset="0"/>
                        </a:rPr>
                        <a:t>7(a)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681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dirty="0">
                          <a:solidFill>
                            <a:srgbClr val="000000"/>
                          </a:solidFill>
                          <a:effectLst/>
                          <a:latin typeface="Source Sans Pro" panose="020B0503030403020204" pitchFamily="34" charset="0"/>
                        </a:rPr>
                        <a:t>$371,667,900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804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$437,169,100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746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$390,246,500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2050134"/>
                  </a:ext>
                </a:extLst>
              </a:tr>
              <a:tr h="467033">
                <a:tc>
                  <a:txBody>
                    <a:bodyPr/>
                    <a:lstStyle/>
                    <a:p>
                      <a:pPr algn="l" fontAlgn="t"/>
                      <a:r>
                        <a:rPr lang="en-US" sz="2000" b="0" i="0" u="none" strike="noStrike">
                          <a:solidFill>
                            <a:srgbClr val="000000"/>
                          </a:solidFill>
                          <a:effectLst/>
                          <a:latin typeface="Source Sans Pro" panose="020B0503030403020204" pitchFamily="34" charset="0"/>
                        </a:rPr>
                        <a:t>504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$34,290,000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$50,304,000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$53,900,000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2946915"/>
                  </a:ext>
                </a:extLst>
              </a:tr>
              <a:tr h="467033">
                <a:tc>
                  <a:txBody>
                    <a:bodyPr/>
                    <a:lstStyle/>
                    <a:p>
                      <a:pPr algn="l" fontAlgn="t"/>
                      <a:r>
                        <a:rPr lang="en-US" sz="2000" b="0" i="0" u="none" strike="noStrike">
                          <a:solidFill>
                            <a:srgbClr val="000000"/>
                          </a:solidFill>
                          <a:effectLst/>
                          <a:latin typeface="Source Sans Pro" panose="020B0503030403020204" pitchFamily="34" charset="0"/>
                        </a:rPr>
                        <a:t>Disaster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$2,806,400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421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dirty="0">
                          <a:solidFill>
                            <a:srgbClr val="000000"/>
                          </a:solidFill>
                          <a:effectLst/>
                          <a:latin typeface="Source Sans Pro" panose="020B0503030403020204" pitchFamily="34" charset="0"/>
                        </a:rPr>
                        <a:t>$13,209,000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2,634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$122,886,400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5623971"/>
                  </a:ext>
                </a:extLst>
              </a:tr>
              <a:tr h="467033">
                <a:tc>
                  <a:txBody>
                    <a:bodyPr/>
                    <a:lstStyle/>
                    <a:p>
                      <a:pPr algn="l" fontAlgn="t"/>
                      <a:r>
                        <a:rPr lang="en-US" sz="2000" b="0" i="0" u="none" strike="noStrike">
                          <a:solidFill>
                            <a:srgbClr val="000000"/>
                          </a:solidFill>
                          <a:effectLst/>
                          <a:latin typeface="Source Sans Pro" panose="020B0503030403020204" pitchFamily="34" charset="0"/>
                        </a:rPr>
                        <a:t>Microloan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$2,021,494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$1,862,673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Source Sans Pro" panose="020B0503030403020204" pitchFamily="34" charset="0"/>
                        </a:rPr>
                        <a:t>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0" i="0" u="none" strike="noStrike">
                          <a:solidFill>
                            <a:srgbClr val="000000"/>
                          </a:solidFill>
                          <a:effectLst/>
                          <a:latin typeface="Source Sans Pro" panose="020B0503030403020204" pitchFamily="34" charset="0"/>
                        </a:rPr>
                        <a:t>$1,647,274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8166084"/>
                  </a:ext>
                </a:extLst>
              </a:tr>
              <a:tr h="467033">
                <a:tc>
                  <a:txBody>
                    <a:bodyPr/>
                    <a:lstStyle/>
                    <a:p>
                      <a:pPr algn="r" fontAlgn="t"/>
                      <a:r>
                        <a:rPr lang="en-US" sz="2000" b="1" i="0" u="none" strike="noStrike">
                          <a:solidFill>
                            <a:srgbClr val="000000"/>
                          </a:solidFill>
                          <a:effectLst/>
                          <a:latin typeface="Source Sans Pro" panose="020B0503030403020204" pitchFamily="34" charset="0"/>
                        </a:rPr>
                        <a:t>Grand Total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dirty="0">
                          <a:solidFill>
                            <a:srgbClr val="000000"/>
                          </a:solidFill>
                          <a:effectLst/>
                          <a:latin typeface="Source Sans Pro" panose="020B0503030403020204" pitchFamily="34" charset="0"/>
                        </a:rPr>
                        <a:t>856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1" i="0" u="none" strike="noStrike">
                          <a:solidFill>
                            <a:srgbClr val="000000"/>
                          </a:solidFill>
                          <a:effectLst/>
                          <a:latin typeface="Source Sans Pro" panose="020B0503030403020204" pitchFamily="34" charset="0"/>
                        </a:rPr>
                        <a:t>$410,785,794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dirty="0">
                          <a:solidFill>
                            <a:srgbClr val="000000"/>
                          </a:solidFill>
                          <a:effectLst/>
                          <a:latin typeface="Source Sans Pro" panose="020B0503030403020204" pitchFamily="34" charset="0"/>
                        </a:rPr>
                        <a:t>1,347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1" i="0" u="none" strike="noStrike">
                          <a:solidFill>
                            <a:srgbClr val="000000"/>
                          </a:solidFill>
                          <a:effectLst/>
                          <a:latin typeface="Source Sans Pro" panose="020B0503030403020204" pitchFamily="34" charset="0"/>
                        </a:rPr>
                        <a:t>$502,544,773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dirty="0">
                          <a:solidFill>
                            <a:srgbClr val="000000"/>
                          </a:solidFill>
                          <a:effectLst/>
                          <a:latin typeface="Source Sans Pro" panose="020B0503030403020204" pitchFamily="34" charset="0"/>
                        </a:rPr>
                        <a:t>3,471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2000" b="1" i="0" u="none" strike="noStrike" dirty="0">
                          <a:solidFill>
                            <a:srgbClr val="000000"/>
                          </a:solidFill>
                          <a:effectLst/>
                          <a:latin typeface="Source Sans Pro" panose="020B0503030403020204" pitchFamily="34" charset="0"/>
                        </a:rPr>
                        <a:t>$568,680,174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947069"/>
                  </a:ext>
                </a:extLst>
              </a:tr>
            </a:tbl>
          </a:graphicData>
        </a:graphic>
      </p:graphicFrame>
    </p:spTree>
    <p:extLst>
      <p:ext uri="{BB962C8B-B14F-4D97-AF65-F5344CB8AC3E}">
        <p14:creationId xmlns:p14="http://schemas.microsoft.com/office/powerpoint/2010/main" val="1044162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16434-EEFD-3B9D-383A-F3CF622C4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AC9ED-CA07-7C6E-527B-0A0B7CD5CF4F}"/>
              </a:ext>
            </a:extLst>
          </p:cNvPr>
          <p:cNvSpPr>
            <a:spLocks noGrp="1"/>
          </p:cNvSpPr>
          <p:nvPr>
            <p:ph type="title"/>
          </p:nvPr>
        </p:nvSpPr>
        <p:spPr/>
        <p:txBody>
          <a:bodyPr>
            <a:noAutofit/>
          </a:bodyPr>
          <a:lstStyle/>
          <a:p>
            <a:r>
              <a:rPr lang="en-US" sz="3200" b="1" dirty="0"/>
              <a:t>Access to Capital – Investment Capital</a:t>
            </a:r>
            <a:endParaRPr lang="en-US" sz="3200" b="1" dirty="0">
              <a:latin typeface="Source Sans Pro"/>
              <a:ea typeface="Source Sans Pro"/>
            </a:endParaRPr>
          </a:p>
        </p:txBody>
      </p:sp>
      <p:sp>
        <p:nvSpPr>
          <p:cNvPr id="6" name="TextBox 5">
            <a:extLst>
              <a:ext uri="{FF2B5EF4-FFF2-40B4-BE49-F238E27FC236}">
                <a16:creationId xmlns:a16="http://schemas.microsoft.com/office/drawing/2014/main" id="{1CD791AC-1939-DC37-61E8-BF5208DB6A02}"/>
              </a:ext>
            </a:extLst>
          </p:cNvPr>
          <p:cNvSpPr txBox="1"/>
          <p:nvPr/>
        </p:nvSpPr>
        <p:spPr>
          <a:xfrm>
            <a:off x="838200" y="1788573"/>
            <a:ext cx="10778067" cy="2677656"/>
          </a:xfrm>
          <a:prstGeom prst="rect">
            <a:avLst/>
          </a:prstGeom>
          <a:noFill/>
        </p:spPr>
        <p:txBody>
          <a:bodyPr wrap="square" rtlCol="0">
            <a:spAutoFit/>
          </a:bodyPr>
          <a:lstStyle/>
          <a:p>
            <a:r>
              <a:rPr lang="en-US" sz="2400" b="1" dirty="0"/>
              <a:t>Small Business Investment Companies (SBICs) Licensed by SBA</a:t>
            </a:r>
          </a:p>
          <a:p>
            <a:endParaRPr lang="en-US" sz="2400" b="1" dirty="0"/>
          </a:p>
          <a:p>
            <a:r>
              <a:rPr lang="en-US" sz="2400" dirty="0"/>
              <a:t>An SBIC is a privately owned company that’s licensed and regulated by the SBA. SBICs invest in small businesses in the form of debt and equity. The SBA doesn’t invest directly into small businesses, but it does provide funding to qualified SBICs with expertise in certain sectors or industries. Those SBICs then use their private funds, along with SBA-guaranteed funding, to invest in small businesses.</a:t>
            </a:r>
            <a:endParaRPr lang="en-US" sz="2400" b="1" dirty="0"/>
          </a:p>
        </p:txBody>
      </p:sp>
    </p:spTree>
    <p:extLst>
      <p:ext uri="{BB962C8B-B14F-4D97-AF65-F5344CB8AC3E}">
        <p14:creationId xmlns:p14="http://schemas.microsoft.com/office/powerpoint/2010/main" val="1195857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49267-81FE-3112-6C47-7515CCDFE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09B65-BEFE-0D36-78B3-C57A3CD636CF}"/>
              </a:ext>
            </a:extLst>
          </p:cNvPr>
          <p:cNvSpPr>
            <a:spLocks noGrp="1"/>
          </p:cNvSpPr>
          <p:nvPr>
            <p:ph type="title"/>
          </p:nvPr>
        </p:nvSpPr>
        <p:spPr/>
        <p:txBody>
          <a:bodyPr>
            <a:noAutofit/>
          </a:bodyPr>
          <a:lstStyle/>
          <a:p>
            <a:r>
              <a:rPr lang="en-US" sz="3200" b="1" dirty="0"/>
              <a:t>Access to Capital – Investment Capital</a:t>
            </a:r>
            <a:endParaRPr lang="en-US" sz="3200" b="1" dirty="0">
              <a:latin typeface="Source Sans Pro"/>
              <a:ea typeface="Source Sans Pro"/>
            </a:endParaRPr>
          </a:p>
        </p:txBody>
      </p:sp>
      <p:sp>
        <p:nvSpPr>
          <p:cNvPr id="6" name="TextBox 5">
            <a:extLst>
              <a:ext uri="{FF2B5EF4-FFF2-40B4-BE49-F238E27FC236}">
                <a16:creationId xmlns:a16="http://schemas.microsoft.com/office/drawing/2014/main" id="{B8F46BA0-E6DC-9BFB-22C5-D986768EEEC7}"/>
              </a:ext>
            </a:extLst>
          </p:cNvPr>
          <p:cNvSpPr txBox="1"/>
          <p:nvPr/>
        </p:nvSpPr>
        <p:spPr>
          <a:xfrm>
            <a:off x="562132" y="1680865"/>
            <a:ext cx="4648200" cy="461665"/>
          </a:xfrm>
          <a:prstGeom prst="rect">
            <a:avLst/>
          </a:prstGeom>
          <a:noFill/>
        </p:spPr>
        <p:txBody>
          <a:bodyPr wrap="square" rtlCol="0">
            <a:spAutoFit/>
          </a:bodyPr>
          <a:lstStyle/>
          <a:p>
            <a:r>
              <a:rPr lang="en-US" sz="2400" b="1" dirty="0"/>
              <a:t>SBICs Licensed by SBA</a:t>
            </a:r>
          </a:p>
        </p:txBody>
      </p:sp>
      <p:pic>
        <p:nvPicPr>
          <p:cNvPr id="7" name="Picture 6">
            <a:extLst>
              <a:ext uri="{FF2B5EF4-FFF2-40B4-BE49-F238E27FC236}">
                <a16:creationId xmlns:a16="http://schemas.microsoft.com/office/drawing/2014/main" id="{BCF3812C-E04A-CB6F-B956-D8C4D745CA2A}"/>
              </a:ext>
            </a:extLst>
          </p:cNvPr>
          <p:cNvPicPr>
            <a:picLocks noChangeAspect="1"/>
          </p:cNvPicPr>
          <p:nvPr/>
        </p:nvPicPr>
        <p:blipFill>
          <a:blip r:embed="rId3"/>
          <a:stretch>
            <a:fillRect/>
          </a:stretch>
        </p:blipFill>
        <p:spPr>
          <a:xfrm>
            <a:off x="477465" y="2484025"/>
            <a:ext cx="11237070" cy="2968508"/>
          </a:xfrm>
          <a:prstGeom prst="rect">
            <a:avLst/>
          </a:prstGeom>
        </p:spPr>
      </p:pic>
    </p:spTree>
    <p:extLst>
      <p:ext uri="{BB962C8B-B14F-4D97-AF65-F5344CB8AC3E}">
        <p14:creationId xmlns:p14="http://schemas.microsoft.com/office/powerpoint/2010/main" val="3414188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C4B4A-F230-49B4-1363-C99056889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443A7-BD59-83BF-4CED-082258063FDF}"/>
              </a:ext>
            </a:extLst>
          </p:cNvPr>
          <p:cNvSpPr>
            <a:spLocks noGrp="1"/>
          </p:cNvSpPr>
          <p:nvPr>
            <p:ph type="title"/>
          </p:nvPr>
        </p:nvSpPr>
        <p:spPr/>
        <p:txBody>
          <a:bodyPr>
            <a:noAutofit/>
          </a:bodyPr>
          <a:lstStyle/>
          <a:p>
            <a:r>
              <a:rPr lang="en-US" sz="3200" b="1" dirty="0"/>
              <a:t>Access to Capital – America’s Seed Fund (SBIR/STTR)</a:t>
            </a:r>
            <a:endParaRPr lang="en-US" sz="3200" b="1" dirty="0">
              <a:latin typeface="Source Sans Pro"/>
              <a:ea typeface="Source Sans Pro"/>
            </a:endParaRPr>
          </a:p>
        </p:txBody>
      </p:sp>
      <p:sp>
        <p:nvSpPr>
          <p:cNvPr id="7" name="TextBox 6">
            <a:extLst>
              <a:ext uri="{FF2B5EF4-FFF2-40B4-BE49-F238E27FC236}">
                <a16:creationId xmlns:a16="http://schemas.microsoft.com/office/drawing/2014/main" id="{00DB91C0-5598-9FE8-36B5-041AA98AA6C9}"/>
              </a:ext>
            </a:extLst>
          </p:cNvPr>
          <p:cNvSpPr txBox="1"/>
          <p:nvPr/>
        </p:nvSpPr>
        <p:spPr>
          <a:xfrm>
            <a:off x="1034606" y="1469648"/>
            <a:ext cx="10886048" cy="1200329"/>
          </a:xfrm>
          <a:prstGeom prst="rect">
            <a:avLst/>
          </a:prstGeom>
          <a:noFill/>
        </p:spPr>
        <p:txBody>
          <a:bodyPr wrap="square">
            <a:spAutoFit/>
          </a:bodyPr>
          <a:lstStyle/>
          <a:p>
            <a:r>
              <a:rPr lang="en-US" sz="2400" i="1" dirty="0"/>
              <a:t>Through the Small Business Innovation Research (SBIR) and Small Business Technology Transfer (STTR) programs, America’s Seed Fund awards </a:t>
            </a:r>
            <a:r>
              <a:rPr lang="en-US" sz="2400" b="1" i="1" dirty="0"/>
              <a:t>equity- free</a:t>
            </a:r>
            <a:r>
              <a:rPr lang="en-US" sz="2400" i="1" dirty="0"/>
              <a:t> funding to develop technology and chart a </a:t>
            </a:r>
            <a:r>
              <a:rPr lang="en-US" sz="2400" b="1" i="1" dirty="0"/>
              <a:t>path toward commercialization.</a:t>
            </a:r>
            <a:endParaRPr lang="en-US" sz="2400" i="1" dirty="0"/>
          </a:p>
        </p:txBody>
      </p:sp>
      <p:sp>
        <p:nvSpPr>
          <p:cNvPr id="9" name="TextBox 8">
            <a:extLst>
              <a:ext uri="{FF2B5EF4-FFF2-40B4-BE49-F238E27FC236}">
                <a16:creationId xmlns:a16="http://schemas.microsoft.com/office/drawing/2014/main" id="{876CEAFB-5AF8-5793-03BA-889C666E103A}"/>
              </a:ext>
            </a:extLst>
          </p:cNvPr>
          <p:cNvSpPr txBox="1"/>
          <p:nvPr/>
        </p:nvSpPr>
        <p:spPr>
          <a:xfrm>
            <a:off x="1162516" y="2855662"/>
            <a:ext cx="10192872" cy="2677656"/>
          </a:xfrm>
          <a:prstGeom prst="rect">
            <a:avLst/>
          </a:prstGeom>
          <a:noFill/>
        </p:spPr>
        <p:txBody>
          <a:bodyPr wrap="square">
            <a:spAutoFit/>
          </a:bodyPr>
          <a:lstStyle/>
          <a:p>
            <a:pPr algn="l">
              <a:buNone/>
            </a:pPr>
            <a:r>
              <a:rPr lang="en-US" sz="2400" b="1" i="0" dirty="0">
                <a:solidFill>
                  <a:srgbClr val="002060"/>
                </a:solidFill>
                <a:effectLst/>
                <a:latin typeface="Merriweather Web"/>
              </a:rPr>
              <a:t>Program Goals</a:t>
            </a:r>
          </a:p>
          <a:p>
            <a:pPr marL="285750" indent="-285750" algn="l">
              <a:buFont typeface="Arial" panose="020B0604020202020204" pitchFamily="34" charset="0"/>
              <a:buChar char="•"/>
            </a:pPr>
            <a:r>
              <a:rPr lang="en-US" sz="2400" b="0" i="0" dirty="0">
                <a:solidFill>
                  <a:srgbClr val="002060"/>
                </a:solidFill>
                <a:effectLst/>
                <a:latin typeface="Source Sans Pro Web"/>
              </a:rPr>
              <a:t>Stimulate technological innovation.</a:t>
            </a:r>
          </a:p>
          <a:p>
            <a:pPr marL="285750" indent="-285750" algn="l">
              <a:buFont typeface="Arial" panose="020B0604020202020204" pitchFamily="34" charset="0"/>
              <a:buChar char="•"/>
            </a:pPr>
            <a:r>
              <a:rPr lang="en-US" sz="2400" b="0" i="0" dirty="0">
                <a:solidFill>
                  <a:srgbClr val="002060"/>
                </a:solidFill>
                <a:effectLst/>
                <a:latin typeface="Source Sans Pro Web"/>
              </a:rPr>
              <a:t>Meet Federal research and development needs.</a:t>
            </a:r>
          </a:p>
          <a:p>
            <a:pPr marL="285750" indent="-285750" algn="l">
              <a:buFont typeface="Arial" panose="020B0604020202020204" pitchFamily="34" charset="0"/>
              <a:buChar char="•"/>
            </a:pPr>
            <a:r>
              <a:rPr lang="en-US" sz="2400" b="0" i="0" dirty="0">
                <a:solidFill>
                  <a:srgbClr val="002060"/>
                </a:solidFill>
                <a:effectLst/>
                <a:latin typeface="Source Sans Pro Web"/>
              </a:rPr>
              <a:t>Foster and encourage participation in innovation and entrepreneurship by emerging and undercapitalized SBCs.</a:t>
            </a:r>
          </a:p>
          <a:p>
            <a:pPr marL="285750" indent="-285750" algn="l">
              <a:buFont typeface="Arial" panose="020B0604020202020204" pitchFamily="34" charset="0"/>
              <a:buChar char="•"/>
            </a:pPr>
            <a:r>
              <a:rPr lang="en-US" sz="2400" b="0" i="0" dirty="0">
                <a:solidFill>
                  <a:srgbClr val="002060"/>
                </a:solidFill>
                <a:effectLst/>
                <a:latin typeface="Source Sans Pro Web"/>
              </a:rPr>
              <a:t>Increase private-sector commercialization of innovations derived from Federal research and development funding.</a:t>
            </a:r>
          </a:p>
        </p:txBody>
      </p:sp>
    </p:spTree>
    <p:extLst>
      <p:ext uri="{BB962C8B-B14F-4D97-AF65-F5344CB8AC3E}">
        <p14:creationId xmlns:p14="http://schemas.microsoft.com/office/powerpoint/2010/main" val="2286738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31CAF6-C587-BBCD-FC53-00B21B559F63}"/>
              </a:ext>
            </a:extLst>
          </p:cNvPr>
          <p:cNvSpPr>
            <a:spLocks noGrp="1"/>
          </p:cNvSpPr>
          <p:nvPr>
            <p:ph type="sldNum" sz="quarter" idx="12"/>
          </p:nvPr>
        </p:nvSpPr>
        <p:spPr/>
        <p:txBody>
          <a:bodyPr/>
          <a:lstStyle/>
          <a:p>
            <a:fld id="{4710E8EA-57F6-764C-8914-AEEABF058192}" type="slidenum">
              <a:rPr lang="en-US" smtClean="0"/>
              <a:pPr/>
              <a:t>29</a:t>
            </a:fld>
            <a:endParaRPr lang="en-US" dirty="0"/>
          </a:p>
        </p:txBody>
      </p:sp>
      <p:sp>
        <p:nvSpPr>
          <p:cNvPr id="4" name="Title 3">
            <a:extLst>
              <a:ext uri="{FF2B5EF4-FFF2-40B4-BE49-F238E27FC236}">
                <a16:creationId xmlns:a16="http://schemas.microsoft.com/office/drawing/2014/main" id="{745284B6-54EF-4A45-2600-E2C808526632}"/>
              </a:ext>
            </a:extLst>
          </p:cNvPr>
          <p:cNvSpPr>
            <a:spLocks noGrp="1"/>
          </p:cNvSpPr>
          <p:nvPr>
            <p:ph type="title"/>
          </p:nvPr>
        </p:nvSpPr>
        <p:spPr>
          <a:xfrm>
            <a:off x="432391" y="517176"/>
            <a:ext cx="11277599" cy="550820"/>
          </a:xfrm>
        </p:spPr>
        <p:txBody>
          <a:bodyPr/>
          <a:lstStyle/>
          <a:p>
            <a:r>
              <a:rPr lang="en-US" sz="3200" dirty="0"/>
              <a:t>America’s Seed Fund Participating Agencies</a:t>
            </a:r>
          </a:p>
        </p:txBody>
      </p:sp>
      <p:sp>
        <p:nvSpPr>
          <p:cNvPr id="5" name="Text Placeholder 4">
            <a:extLst>
              <a:ext uri="{FF2B5EF4-FFF2-40B4-BE49-F238E27FC236}">
                <a16:creationId xmlns:a16="http://schemas.microsoft.com/office/drawing/2014/main" id="{7E8EAE0D-29FC-D33A-05B6-16B10310F5D3}"/>
              </a:ext>
            </a:extLst>
          </p:cNvPr>
          <p:cNvSpPr>
            <a:spLocks noGrp="1"/>
          </p:cNvSpPr>
          <p:nvPr>
            <p:ph type="body" sz="quarter" idx="14"/>
          </p:nvPr>
        </p:nvSpPr>
        <p:spPr>
          <a:xfrm>
            <a:off x="672427" y="1203981"/>
            <a:ext cx="11277600" cy="4614656"/>
          </a:xfrm>
        </p:spPr>
        <p:txBody>
          <a:bodyPr/>
          <a:lstStyle/>
          <a:p>
            <a:pPr marL="457200" indent="-457200" algn="l">
              <a:buFont typeface="Arial" panose="020B0604020202020204" pitchFamily="34" charset="0"/>
              <a:buChar char="•"/>
            </a:pPr>
            <a:r>
              <a:rPr lang="en-US" sz="2400" dirty="0"/>
              <a:t>U.S. Department of Agriculture (SBIR/STTR)</a:t>
            </a:r>
          </a:p>
          <a:p>
            <a:pPr marL="457200" indent="-457200" algn="l">
              <a:buFont typeface="Arial" panose="020B0604020202020204" pitchFamily="34" charset="0"/>
              <a:buChar char="•"/>
            </a:pPr>
            <a:r>
              <a:rPr lang="en-US" sz="2400" dirty="0"/>
              <a:t>U.S. Department of Commerce (SBIR)</a:t>
            </a:r>
          </a:p>
          <a:p>
            <a:pPr marL="457200" indent="-457200" algn="l">
              <a:buFont typeface="Arial" panose="020B0604020202020204" pitchFamily="34" charset="0"/>
              <a:buChar char="•"/>
            </a:pPr>
            <a:r>
              <a:rPr lang="en-US" sz="2400" dirty="0"/>
              <a:t>U.S. Department of Defense (SBIR/STTR)</a:t>
            </a:r>
          </a:p>
          <a:p>
            <a:pPr marL="457200" indent="-457200" algn="l">
              <a:buFont typeface="Arial" panose="020B0604020202020204" pitchFamily="34" charset="0"/>
              <a:buChar char="•"/>
            </a:pPr>
            <a:r>
              <a:rPr lang="en-US" sz="2400" dirty="0"/>
              <a:t>U.S. Department of Energy (SBIR/STTR)</a:t>
            </a:r>
          </a:p>
          <a:p>
            <a:pPr marL="457200" indent="-457200" algn="l">
              <a:buFont typeface="Arial" panose="020B0604020202020204" pitchFamily="34" charset="0"/>
              <a:buChar char="•"/>
            </a:pPr>
            <a:r>
              <a:rPr lang="en-US" sz="2400" dirty="0"/>
              <a:t>U.S. Department of Health and Human Services (SBIR/STTR)</a:t>
            </a:r>
          </a:p>
          <a:p>
            <a:pPr marL="457200" indent="-457200" algn="l">
              <a:buFont typeface="Arial" panose="020B0604020202020204" pitchFamily="34" charset="0"/>
              <a:buChar char="•"/>
            </a:pPr>
            <a:r>
              <a:rPr lang="en-US" sz="2400" dirty="0"/>
              <a:t>U.S. Department of Education (SBIR)</a:t>
            </a:r>
          </a:p>
          <a:p>
            <a:pPr marL="457200" indent="-457200" algn="l">
              <a:buFont typeface="Arial" panose="020B0604020202020204" pitchFamily="34" charset="0"/>
              <a:buChar char="•"/>
            </a:pPr>
            <a:r>
              <a:rPr lang="en-US" sz="2400" dirty="0"/>
              <a:t>U.S. Department of Homeland Security (SBIR/STTR)</a:t>
            </a:r>
          </a:p>
          <a:p>
            <a:pPr marL="457200" indent="-457200" algn="l">
              <a:buFont typeface="Arial" panose="020B0604020202020204" pitchFamily="34" charset="0"/>
              <a:buChar char="•"/>
            </a:pPr>
            <a:r>
              <a:rPr lang="en-US" sz="2400" dirty="0"/>
              <a:t>U.S. Department of Transportation (SBIR)</a:t>
            </a:r>
          </a:p>
          <a:p>
            <a:pPr marL="457200" indent="-457200" algn="l">
              <a:buFont typeface="Arial" panose="020B0604020202020204" pitchFamily="34" charset="0"/>
              <a:buChar char="•"/>
            </a:pPr>
            <a:r>
              <a:rPr lang="en-US" sz="2400" dirty="0"/>
              <a:t>U.S. Environmental Protection Agency (SBIR)</a:t>
            </a:r>
          </a:p>
          <a:p>
            <a:pPr marL="457200" indent="-457200" algn="l">
              <a:buFont typeface="Arial" panose="020B0604020202020204" pitchFamily="34" charset="0"/>
              <a:buChar char="•"/>
            </a:pPr>
            <a:r>
              <a:rPr lang="en-US" sz="2400" dirty="0"/>
              <a:t>National Aeronautics and Space Administration (NASA) (SBIR/STTR)</a:t>
            </a:r>
          </a:p>
          <a:p>
            <a:pPr marL="457200" indent="-457200" algn="l">
              <a:buFont typeface="Arial" panose="020B0604020202020204" pitchFamily="34" charset="0"/>
              <a:buChar char="•"/>
            </a:pPr>
            <a:r>
              <a:rPr lang="en-US" sz="2400" dirty="0"/>
              <a:t>National Science Foundation (SBIR/STTR)</a:t>
            </a:r>
          </a:p>
          <a:p>
            <a:pPr marL="457200" indent="-457200" algn="l">
              <a:buFont typeface="Arial" panose="020B0604020202020204" pitchFamily="34" charset="0"/>
              <a:buChar char="•"/>
            </a:pPr>
            <a:endParaRPr lang="en-US" sz="2400" dirty="0"/>
          </a:p>
          <a:p>
            <a:pPr marL="457200" indent="-457200" algn="l">
              <a:buFont typeface="Arial" panose="020B0604020202020204" pitchFamily="34" charset="0"/>
              <a:buChar char="•"/>
            </a:pPr>
            <a:endParaRPr lang="en-US" sz="2400" dirty="0"/>
          </a:p>
        </p:txBody>
      </p:sp>
    </p:spTree>
    <p:extLst>
      <p:ext uri="{BB962C8B-B14F-4D97-AF65-F5344CB8AC3E}">
        <p14:creationId xmlns:p14="http://schemas.microsoft.com/office/powerpoint/2010/main" val="4236656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B4AACE-9B94-E7B4-8840-D22BC2682BAE}"/>
              </a:ext>
            </a:extLst>
          </p:cNvPr>
          <p:cNvSpPr>
            <a:spLocks noGrp="1"/>
          </p:cNvSpPr>
          <p:nvPr>
            <p:ph type="body" sz="quarter" idx="11"/>
          </p:nvPr>
        </p:nvSpPr>
        <p:spPr>
          <a:xfrm>
            <a:off x="5034280" y="3748546"/>
            <a:ext cx="7157720" cy="1962342"/>
          </a:xfrm>
        </p:spPr>
        <p:txBody>
          <a:bodyPr/>
          <a:lstStyle/>
          <a:p>
            <a:r>
              <a:rPr lang="en-US" sz="4400" b="1" dirty="0">
                <a:solidFill>
                  <a:schemeClr val="bg1"/>
                </a:solidFill>
                <a:latin typeface="Source Sans Pro" panose="020B0503030403020204" pitchFamily="34" charset="0"/>
                <a:ea typeface="Source Sans Pro" panose="020B0503030403020204" pitchFamily="34" charset="0"/>
              </a:rPr>
              <a:t>Kelly Loeffler</a:t>
            </a:r>
          </a:p>
          <a:p>
            <a:r>
              <a:rPr lang="en-US" sz="3600" b="1" dirty="0">
                <a:latin typeface="Source Sans Pro" panose="020B0503030403020204" pitchFamily="34" charset="0"/>
                <a:ea typeface="Source Sans Pro" panose="020B0503030403020204" pitchFamily="34" charset="0"/>
              </a:rPr>
              <a:t>Administrator</a:t>
            </a:r>
          </a:p>
          <a:p>
            <a:r>
              <a:rPr lang="en-US" dirty="0">
                <a:latin typeface="Source Sans Pro" panose="020B0503030403020204" pitchFamily="34" charset="0"/>
                <a:ea typeface="Source Sans Pro" panose="020B0503030403020204" pitchFamily="34" charset="0"/>
              </a:rPr>
              <a:t>U.S. Small Business Administration</a:t>
            </a:r>
          </a:p>
        </p:txBody>
      </p:sp>
      <p:sp>
        <p:nvSpPr>
          <p:cNvPr id="8" name="TextBox 7">
            <a:extLst>
              <a:ext uri="{FF2B5EF4-FFF2-40B4-BE49-F238E27FC236}">
                <a16:creationId xmlns:a16="http://schemas.microsoft.com/office/drawing/2014/main" id="{453DE9B8-EA3C-A477-C552-26A8F06902D4}"/>
              </a:ext>
            </a:extLst>
          </p:cNvPr>
          <p:cNvSpPr txBox="1"/>
          <p:nvPr/>
        </p:nvSpPr>
        <p:spPr>
          <a:xfrm>
            <a:off x="5034280" y="631856"/>
            <a:ext cx="6807200" cy="2246769"/>
          </a:xfrm>
          <a:prstGeom prst="rect">
            <a:avLst/>
          </a:prstGeom>
          <a:noFill/>
        </p:spPr>
        <p:txBody>
          <a:bodyPr wrap="square" rtlCol="0">
            <a:spAutoFit/>
          </a:bodyPr>
          <a:lstStyle/>
          <a:p>
            <a:pPr algn="ctr"/>
            <a:r>
              <a:rPr lang="en-US" sz="2000" i="1" dirty="0">
                <a:solidFill>
                  <a:schemeClr val="accent5"/>
                </a:solidFill>
              </a:rPr>
              <a:t>With the Made in America Manufacturing Initiative, we’re slashing red tape, expanding access to capital, and fueling a manufacturing resurgence that will create high-paying jobs and revitalize communities across the country. By prioritizing American-made products, we’re not just securing our economic dominance — we’re protecting our national security by ensuring the essential goods we rely on are produced right here at home. </a:t>
            </a:r>
            <a:endParaRPr lang="en-US" sz="2000" b="1" i="1" dirty="0">
              <a:solidFill>
                <a:schemeClr val="accent5"/>
              </a:solidFill>
            </a:endParaRPr>
          </a:p>
        </p:txBody>
      </p:sp>
      <p:pic>
        <p:nvPicPr>
          <p:cNvPr id="9" name="Picture 8">
            <a:extLst>
              <a:ext uri="{FF2B5EF4-FFF2-40B4-BE49-F238E27FC236}">
                <a16:creationId xmlns:a16="http://schemas.microsoft.com/office/drawing/2014/main" id="{A6950A51-7644-5A05-78F8-3B26E7E71822}"/>
              </a:ext>
            </a:extLst>
          </p:cNvPr>
          <p:cNvPicPr>
            <a:picLocks noChangeAspect="1"/>
          </p:cNvPicPr>
          <p:nvPr/>
        </p:nvPicPr>
        <p:blipFill>
          <a:blip r:embed="rId3"/>
          <a:stretch>
            <a:fillRect/>
          </a:stretch>
        </p:blipFill>
        <p:spPr>
          <a:xfrm>
            <a:off x="572392" y="495351"/>
            <a:ext cx="4108704" cy="5135880"/>
          </a:xfrm>
          <a:prstGeom prst="rect">
            <a:avLst/>
          </a:prstGeom>
          <a:ln>
            <a:solidFill>
              <a:srgbClr val="002060"/>
            </a:solidFill>
          </a:ln>
        </p:spPr>
      </p:pic>
      <p:sp>
        <p:nvSpPr>
          <p:cNvPr id="10" name="TextBox 9">
            <a:extLst>
              <a:ext uri="{FF2B5EF4-FFF2-40B4-BE49-F238E27FC236}">
                <a16:creationId xmlns:a16="http://schemas.microsoft.com/office/drawing/2014/main" id="{0D7ED994-6ADA-CDA2-7434-AEA9A8FBA861}"/>
              </a:ext>
            </a:extLst>
          </p:cNvPr>
          <p:cNvSpPr txBox="1"/>
          <p:nvPr/>
        </p:nvSpPr>
        <p:spPr>
          <a:xfrm>
            <a:off x="7687734" y="2878625"/>
            <a:ext cx="3800562" cy="369332"/>
          </a:xfrm>
          <a:prstGeom prst="rect">
            <a:avLst/>
          </a:prstGeom>
          <a:noFill/>
        </p:spPr>
        <p:txBody>
          <a:bodyPr wrap="square" rtlCol="0">
            <a:spAutoFit/>
          </a:bodyPr>
          <a:lstStyle/>
          <a:p>
            <a:r>
              <a:rPr lang="en-US" i="1" dirty="0">
                <a:solidFill>
                  <a:schemeClr val="accent6"/>
                </a:solidFill>
              </a:rPr>
              <a:t>Kelly Loeffler, SBA Administrator</a:t>
            </a:r>
          </a:p>
        </p:txBody>
      </p:sp>
    </p:spTree>
    <p:extLst>
      <p:ext uri="{BB962C8B-B14F-4D97-AF65-F5344CB8AC3E}">
        <p14:creationId xmlns:p14="http://schemas.microsoft.com/office/powerpoint/2010/main" val="1230744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A2BCE-261C-2D70-2F3E-B11F77BF2685}"/>
              </a:ext>
            </a:extLst>
          </p:cNvPr>
          <p:cNvSpPr>
            <a:spLocks noGrp="1"/>
          </p:cNvSpPr>
          <p:nvPr>
            <p:ph type="sldNum" sz="quarter" idx="12"/>
          </p:nvPr>
        </p:nvSpPr>
        <p:spPr/>
        <p:txBody>
          <a:bodyPr/>
          <a:lstStyle/>
          <a:p>
            <a:fld id="{4710E8EA-57F6-764C-8914-AEEABF058192}" type="slidenum">
              <a:rPr lang="en-US" smtClean="0"/>
              <a:pPr/>
              <a:t>30</a:t>
            </a:fld>
            <a:endParaRPr lang="en-US" dirty="0"/>
          </a:p>
        </p:txBody>
      </p:sp>
      <p:sp>
        <p:nvSpPr>
          <p:cNvPr id="4" name="Title 3">
            <a:extLst>
              <a:ext uri="{FF2B5EF4-FFF2-40B4-BE49-F238E27FC236}">
                <a16:creationId xmlns:a16="http://schemas.microsoft.com/office/drawing/2014/main" id="{5BF74034-EE1E-77F0-8BA1-182B95D75C0F}"/>
              </a:ext>
            </a:extLst>
          </p:cNvPr>
          <p:cNvSpPr>
            <a:spLocks noGrp="1"/>
          </p:cNvSpPr>
          <p:nvPr>
            <p:ph type="title"/>
          </p:nvPr>
        </p:nvSpPr>
        <p:spPr>
          <a:xfrm>
            <a:off x="263058" y="602905"/>
            <a:ext cx="11277599" cy="365125"/>
          </a:xfrm>
        </p:spPr>
        <p:txBody>
          <a:bodyPr/>
          <a:lstStyle/>
          <a:p>
            <a:pPr algn="l"/>
            <a:r>
              <a:rPr lang="en-US" sz="3200" dirty="0"/>
              <a:t>2025 Small Business Resource Guide</a:t>
            </a:r>
          </a:p>
        </p:txBody>
      </p:sp>
      <p:pic>
        <p:nvPicPr>
          <p:cNvPr id="7" name="Picture 6">
            <a:extLst>
              <a:ext uri="{FF2B5EF4-FFF2-40B4-BE49-F238E27FC236}">
                <a16:creationId xmlns:a16="http://schemas.microsoft.com/office/drawing/2014/main" id="{9E6F709C-2D34-6290-CE93-B2E09132F0D5}"/>
              </a:ext>
            </a:extLst>
          </p:cNvPr>
          <p:cNvPicPr>
            <a:picLocks noChangeAspect="1"/>
          </p:cNvPicPr>
          <p:nvPr/>
        </p:nvPicPr>
        <p:blipFill>
          <a:blip r:embed="rId3"/>
          <a:stretch>
            <a:fillRect/>
          </a:stretch>
        </p:blipFill>
        <p:spPr>
          <a:xfrm>
            <a:off x="3922714" y="1145506"/>
            <a:ext cx="3533771" cy="4566987"/>
          </a:xfrm>
          <a:prstGeom prst="rect">
            <a:avLst/>
          </a:prstGeom>
        </p:spPr>
      </p:pic>
      <p:pic>
        <p:nvPicPr>
          <p:cNvPr id="9" name="Picture 8">
            <a:extLst>
              <a:ext uri="{FF2B5EF4-FFF2-40B4-BE49-F238E27FC236}">
                <a16:creationId xmlns:a16="http://schemas.microsoft.com/office/drawing/2014/main" id="{8C0FEBF3-065D-C152-1BE2-E26EB5BE5EE7}"/>
              </a:ext>
            </a:extLst>
          </p:cNvPr>
          <p:cNvPicPr>
            <a:picLocks noChangeAspect="1"/>
          </p:cNvPicPr>
          <p:nvPr/>
        </p:nvPicPr>
        <p:blipFill>
          <a:blip r:embed="rId4"/>
          <a:stretch>
            <a:fillRect/>
          </a:stretch>
        </p:blipFill>
        <p:spPr>
          <a:xfrm>
            <a:off x="1333619" y="2179981"/>
            <a:ext cx="1841972" cy="2490776"/>
          </a:xfrm>
          <a:prstGeom prst="rect">
            <a:avLst/>
          </a:prstGeom>
        </p:spPr>
      </p:pic>
      <p:pic>
        <p:nvPicPr>
          <p:cNvPr id="11" name="Picture 10">
            <a:extLst>
              <a:ext uri="{FF2B5EF4-FFF2-40B4-BE49-F238E27FC236}">
                <a16:creationId xmlns:a16="http://schemas.microsoft.com/office/drawing/2014/main" id="{BCFA6F2C-3D0D-7138-A3BF-EA4E382BF0F8}"/>
              </a:ext>
            </a:extLst>
          </p:cNvPr>
          <p:cNvPicPr>
            <a:picLocks noChangeAspect="1"/>
          </p:cNvPicPr>
          <p:nvPr/>
        </p:nvPicPr>
        <p:blipFill>
          <a:blip r:embed="rId5"/>
          <a:stretch>
            <a:fillRect/>
          </a:stretch>
        </p:blipFill>
        <p:spPr>
          <a:xfrm>
            <a:off x="7888352" y="1138245"/>
            <a:ext cx="3533771" cy="4574248"/>
          </a:xfrm>
          <a:prstGeom prst="rect">
            <a:avLst/>
          </a:prstGeom>
        </p:spPr>
      </p:pic>
    </p:spTree>
    <p:extLst>
      <p:ext uri="{BB962C8B-B14F-4D97-AF65-F5344CB8AC3E}">
        <p14:creationId xmlns:p14="http://schemas.microsoft.com/office/powerpoint/2010/main" val="196593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EEB03-4354-2B06-DE4B-85D29628F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5CA651-4692-49C8-5EB7-9B4C52B8C494}"/>
              </a:ext>
            </a:extLst>
          </p:cNvPr>
          <p:cNvSpPr>
            <a:spLocks noGrp="1"/>
          </p:cNvSpPr>
          <p:nvPr>
            <p:ph type="title"/>
          </p:nvPr>
        </p:nvSpPr>
        <p:spPr/>
        <p:txBody>
          <a:bodyPr>
            <a:normAutofit/>
          </a:bodyPr>
          <a:lstStyle/>
          <a:p>
            <a:pPr algn="l"/>
            <a:r>
              <a:rPr lang="en-US" sz="3200" i="1" dirty="0"/>
              <a:t>Updates</a:t>
            </a:r>
          </a:p>
        </p:txBody>
      </p:sp>
      <p:sp>
        <p:nvSpPr>
          <p:cNvPr id="3" name="TextBox 2">
            <a:extLst>
              <a:ext uri="{FF2B5EF4-FFF2-40B4-BE49-F238E27FC236}">
                <a16:creationId xmlns:a16="http://schemas.microsoft.com/office/drawing/2014/main" id="{9B643E95-A6D8-AA0C-2029-AD4324136F92}"/>
              </a:ext>
            </a:extLst>
          </p:cNvPr>
          <p:cNvSpPr txBox="1"/>
          <p:nvPr/>
        </p:nvSpPr>
        <p:spPr>
          <a:xfrm>
            <a:off x="1828801" y="1536174"/>
            <a:ext cx="8259819" cy="3785652"/>
          </a:xfrm>
          <a:prstGeom prst="rect">
            <a:avLst/>
          </a:prstGeom>
          <a:noFill/>
        </p:spPr>
        <p:txBody>
          <a:bodyPr wrap="square" rtlCol="0">
            <a:spAutoFit/>
          </a:bodyPr>
          <a:lstStyle/>
          <a:p>
            <a:r>
              <a:rPr lang="en-US" sz="2400" b="1" u="sng" dirty="0"/>
              <a:t>Signed MOU Between SBA &amp; DOL to Support Domestic Manufacturing: </a:t>
            </a:r>
          </a:p>
          <a:p>
            <a:pPr marL="342900" indent="-342900">
              <a:buFont typeface="Wingdings" panose="05000000000000000000" pitchFamily="2" charset="2"/>
              <a:buChar char="§"/>
            </a:pPr>
            <a:r>
              <a:rPr lang="en-US" sz="2400" dirty="0"/>
              <a:t>Connect SBA’s capital and contracting tools with DOL’s workforce development infrastructure;</a:t>
            </a:r>
          </a:p>
          <a:p>
            <a:pPr marL="342900" indent="-342900">
              <a:buFont typeface="Wingdings" panose="05000000000000000000" pitchFamily="2" charset="2"/>
              <a:buChar char="§"/>
            </a:pPr>
            <a:r>
              <a:rPr lang="en-US" sz="2400" dirty="0"/>
              <a:t>SBA and DOL will expand data-sharing and coordination on programs such as DOL’s Registered Apprenticeship Program and the Veteran Employment Training Service;</a:t>
            </a:r>
          </a:p>
          <a:p>
            <a:pPr marL="342900" indent="-342900">
              <a:buFont typeface="Wingdings" panose="05000000000000000000" pitchFamily="2" charset="2"/>
              <a:buChar char="§"/>
            </a:pPr>
            <a:r>
              <a:rPr lang="en-US" sz="2400" dirty="0"/>
              <a:t>SBA will likewise offer cross-agency training on loan programs to support manufacturing, including the 7a and 504 loan programs.</a:t>
            </a:r>
          </a:p>
        </p:txBody>
      </p:sp>
    </p:spTree>
    <p:extLst>
      <p:ext uri="{BB962C8B-B14F-4D97-AF65-F5344CB8AC3E}">
        <p14:creationId xmlns:p14="http://schemas.microsoft.com/office/powerpoint/2010/main" val="1981640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2693-509C-CF99-C5AD-128C7CDDC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24056-FD89-4E5F-0403-7EDFD7604D67}"/>
              </a:ext>
            </a:extLst>
          </p:cNvPr>
          <p:cNvSpPr>
            <a:spLocks noGrp="1"/>
          </p:cNvSpPr>
          <p:nvPr>
            <p:ph type="title"/>
          </p:nvPr>
        </p:nvSpPr>
        <p:spPr/>
        <p:txBody>
          <a:bodyPr>
            <a:normAutofit/>
          </a:bodyPr>
          <a:lstStyle/>
          <a:p>
            <a:pPr algn="l"/>
            <a:r>
              <a:rPr lang="en-US" sz="3200" b="1" i="1" dirty="0"/>
              <a:t>Updates</a:t>
            </a:r>
          </a:p>
        </p:txBody>
      </p:sp>
      <p:sp>
        <p:nvSpPr>
          <p:cNvPr id="5" name="TextBox 4">
            <a:extLst>
              <a:ext uri="{FF2B5EF4-FFF2-40B4-BE49-F238E27FC236}">
                <a16:creationId xmlns:a16="http://schemas.microsoft.com/office/drawing/2014/main" id="{EDC81371-5A34-49CD-D25D-0D569B71F5C1}"/>
              </a:ext>
            </a:extLst>
          </p:cNvPr>
          <p:cNvSpPr txBox="1"/>
          <p:nvPr/>
        </p:nvSpPr>
        <p:spPr>
          <a:xfrm>
            <a:off x="2318805" y="3361280"/>
            <a:ext cx="7959687" cy="2616101"/>
          </a:xfrm>
          <a:prstGeom prst="rect">
            <a:avLst/>
          </a:prstGeom>
          <a:noFill/>
        </p:spPr>
        <p:txBody>
          <a:bodyPr wrap="square" rtlCol="0">
            <a:spAutoFit/>
          </a:bodyPr>
          <a:lstStyle/>
          <a:p>
            <a:r>
              <a:rPr lang="en-US" sz="2400" b="1" u="sng" dirty="0"/>
              <a:t>New SBA Center for Faith (Housed within the Office of Economic Development: </a:t>
            </a:r>
          </a:p>
          <a:p>
            <a:pPr marL="342900" indent="-342900">
              <a:buFont typeface="Wingdings" panose="05000000000000000000" pitchFamily="2" charset="2"/>
              <a:buChar char="§"/>
            </a:pPr>
            <a:r>
              <a:rPr lang="en-US" sz="2400" dirty="0"/>
              <a:t>Empower faith-based businesses, community organizations, and houses of worship with access to capital, counseling, and government contracting opportunities.</a:t>
            </a:r>
          </a:p>
          <a:p>
            <a:pPr lvl="1"/>
            <a:endParaRPr lang="en-US" sz="2000" dirty="0"/>
          </a:p>
        </p:txBody>
      </p:sp>
      <p:sp>
        <p:nvSpPr>
          <p:cNvPr id="7" name="TextBox 6">
            <a:extLst>
              <a:ext uri="{FF2B5EF4-FFF2-40B4-BE49-F238E27FC236}">
                <a16:creationId xmlns:a16="http://schemas.microsoft.com/office/drawing/2014/main" id="{3219C659-590A-202D-24F3-A4570D68ED6F}"/>
              </a:ext>
            </a:extLst>
          </p:cNvPr>
          <p:cNvSpPr txBox="1"/>
          <p:nvPr/>
        </p:nvSpPr>
        <p:spPr>
          <a:xfrm>
            <a:off x="2318805" y="1291996"/>
            <a:ext cx="8631693" cy="1938992"/>
          </a:xfrm>
          <a:prstGeom prst="rect">
            <a:avLst/>
          </a:prstGeom>
          <a:noFill/>
        </p:spPr>
        <p:txBody>
          <a:bodyPr wrap="square" rtlCol="0">
            <a:spAutoFit/>
          </a:bodyPr>
          <a:lstStyle/>
          <a:p>
            <a:r>
              <a:rPr lang="en-US" sz="2400" b="1" u="sng" dirty="0"/>
              <a:t>Congressional Proposal to increase Capital for Small Manufacturers :</a:t>
            </a:r>
          </a:p>
          <a:p>
            <a:pPr marL="342900" indent="-342900">
              <a:buFont typeface="Wingdings" panose="05000000000000000000" pitchFamily="2" charset="2"/>
              <a:buChar char="§"/>
            </a:pPr>
            <a:r>
              <a:rPr lang="en-US" sz="2400" dirty="0"/>
              <a:t>Doubles individual loan limits for 7(a) and 504 small business manufacturing loans from $5 million to $10 million; and</a:t>
            </a:r>
          </a:p>
          <a:p>
            <a:pPr marL="342900" indent="-342900">
              <a:buFont typeface="Wingdings" panose="05000000000000000000" pitchFamily="2" charset="2"/>
              <a:buChar char="§"/>
            </a:pPr>
            <a:r>
              <a:rPr lang="en-US" sz="2400" dirty="0"/>
              <a:t>Passed the Senate last week, expected to pass the House soon</a:t>
            </a:r>
          </a:p>
        </p:txBody>
      </p:sp>
    </p:spTree>
    <p:extLst>
      <p:ext uri="{BB962C8B-B14F-4D97-AF65-F5344CB8AC3E}">
        <p14:creationId xmlns:p14="http://schemas.microsoft.com/office/powerpoint/2010/main" val="3504630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F06A-4A73-22AD-6C69-502F1FF5C72D}"/>
              </a:ext>
            </a:extLst>
          </p:cNvPr>
          <p:cNvSpPr>
            <a:spLocks noGrp="1"/>
          </p:cNvSpPr>
          <p:nvPr>
            <p:ph type="title"/>
          </p:nvPr>
        </p:nvSpPr>
        <p:spPr/>
        <p:txBody>
          <a:bodyPr/>
          <a:lstStyle/>
          <a:p>
            <a:r>
              <a:rPr lang="en-US" dirty="0"/>
              <a:t>Contact SBA SC District Office</a:t>
            </a:r>
          </a:p>
        </p:txBody>
      </p:sp>
      <p:sp>
        <p:nvSpPr>
          <p:cNvPr id="3" name="Content Placeholder 2">
            <a:extLst>
              <a:ext uri="{FF2B5EF4-FFF2-40B4-BE49-F238E27FC236}">
                <a16:creationId xmlns:a16="http://schemas.microsoft.com/office/drawing/2014/main" id="{E5D2DF3D-F0EF-9AB5-F105-AF2FE15A4562}"/>
              </a:ext>
            </a:extLst>
          </p:cNvPr>
          <p:cNvSpPr>
            <a:spLocks noGrp="1"/>
          </p:cNvSpPr>
          <p:nvPr>
            <p:ph type="body" sz="quarter" idx="13"/>
          </p:nvPr>
        </p:nvSpPr>
        <p:spPr>
          <a:xfrm>
            <a:off x="913730" y="1696191"/>
            <a:ext cx="10889721" cy="4324140"/>
          </a:xfrm>
        </p:spPr>
        <p:txBody>
          <a:bodyPr>
            <a:normAutofit fontScale="77500" lnSpcReduction="20000"/>
          </a:bodyPr>
          <a:lstStyle/>
          <a:p>
            <a:pPr marL="0" indent="0">
              <a:spcBef>
                <a:spcPts val="0"/>
              </a:spcBef>
              <a:buNone/>
            </a:pPr>
            <a:r>
              <a:rPr lang="en-US" sz="3200" b="1" dirty="0">
                <a:ea typeface="Calibri" panose="020F0502020204030204" pitchFamily="34" charset="0"/>
              </a:rPr>
              <a:t>SBA South Carolina Contact Information</a:t>
            </a:r>
          </a:p>
          <a:p>
            <a:pPr marL="0" indent="0">
              <a:spcBef>
                <a:spcPts val="0"/>
              </a:spcBef>
              <a:buNone/>
            </a:pPr>
            <a:r>
              <a:rPr lang="en-US" dirty="0">
                <a:ea typeface="Calibri" panose="020F0502020204030204" pitchFamily="34" charset="0"/>
              </a:rPr>
              <a:t>www.sba.gov/sc</a:t>
            </a:r>
          </a:p>
          <a:p>
            <a:pPr marL="0" indent="0">
              <a:spcBef>
                <a:spcPts val="0"/>
              </a:spcBef>
              <a:buNone/>
            </a:pPr>
            <a:endParaRPr lang="en-US" b="1" dirty="0">
              <a:ea typeface="Calibri" panose="020F0502020204030204" pitchFamily="34" charset="0"/>
            </a:endParaRPr>
          </a:p>
          <a:p>
            <a:pPr marL="0" indent="0">
              <a:spcBef>
                <a:spcPts val="0"/>
              </a:spcBef>
              <a:buNone/>
            </a:pPr>
            <a:endParaRPr lang="en-US" b="1" dirty="0">
              <a:ea typeface="Calibri" panose="020F0502020204030204" pitchFamily="34" charset="0"/>
            </a:endParaRPr>
          </a:p>
          <a:p>
            <a:pPr marL="0" indent="0">
              <a:lnSpc>
                <a:spcPct val="120000"/>
              </a:lnSpc>
              <a:spcBef>
                <a:spcPts val="0"/>
              </a:spcBef>
              <a:buNone/>
            </a:pPr>
            <a:r>
              <a:rPr lang="en-US" b="1" dirty="0">
                <a:ea typeface="Calibri" panose="020F0502020204030204" pitchFamily="34" charset="0"/>
              </a:rPr>
              <a:t>South Carolina District Office</a:t>
            </a:r>
            <a:endParaRPr lang="en-US" dirty="0">
              <a:ea typeface="Calibri" panose="020F0502020204030204" pitchFamily="34" charset="0"/>
            </a:endParaRPr>
          </a:p>
          <a:p>
            <a:pPr marL="0" indent="0">
              <a:lnSpc>
                <a:spcPct val="120000"/>
              </a:lnSpc>
              <a:spcBef>
                <a:spcPts val="0"/>
              </a:spcBef>
              <a:buNone/>
            </a:pPr>
            <a:r>
              <a:rPr lang="en-US" dirty="0">
                <a:ea typeface="Calibri" panose="020F0502020204030204" pitchFamily="34" charset="0"/>
              </a:rPr>
              <a:t>1835 Assembly Street, Suite 1425, Columbia, SC 29201</a:t>
            </a:r>
          </a:p>
          <a:p>
            <a:pPr marL="0" indent="0">
              <a:lnSpc>
                <a:spcPct val="120000"/>
              </a:lnSpc>
              <a:spcBef>
                <a:spcPts val="0"/>
              </a:spcBef>
              <a:buNone/>
            </a:pPr>
            <a:r>
              <a:rPr lang="en-US" dirty="0">
                <a:ea typeface="Calibri" panose="020F0502020204030204" pitchFamily="34" charset="0"/>
              </a:rPr>
              <a:t>803-765-5377</a:t>
            </a:r>
          </a:p>
          <a:p>
            <a:pPr marL="0" indent="0">
              <a:lnSpc>
                <a:spcPct val="120000"/>
              </a:lnSpc>
              <a:spcBef>
                <a:spcPts val="0"/>
              </a:spcBef>
              <a:buNone/>
            </a:pPr>
            <a:r>
              <a:rPr lang="en-US" dirty="0">
                <a:solidFill>
                  <a:srgbClr val="003E7F"/>
                </a:solidFill>
                <a:ea typeface="Calibri" panose="020F0502020204030204" pitchFamily="34" charset="0"/>
              </a:rPr>
              <a:t>www.sba.gov/sc  </a:t>
            </a:r>
          </a:p>
          <a:p>
            <a:pPr marL="0" indent="0">
              <a:lnSpc>
                <a:spcPct val="120000"/>
              </a:lnSpc>
              <a:spcBef>
                <a:spcPts val="0"/>
              </a:spcBef>
              <a:buNone/>
            </a:pPr>
            <a:r>
              <a:rPr lang="en-US" dirty="0">
                <a:solidFill>
                  <a:srgbClr val="003E7F"/>
                </a:solidFill>
                <a:ea typeface="Calibri" panose="020F0502020204030204" pitchFamily="34" charset="0"/>
              </a:rPr>
              <a:t>southcarolina_do@sba.gov</a:t>
            </a:r>
          </a:p>
          <a:p>
            <a:pPr marL="0" indent="0">
              <a:spcBef>
                <a:spcPts val="0"/>
              </a:spcBef>
              <a:buNone/>
            </a:pPr>
            <a:endParaRPr lang="en-US" b="1" dirty="0">
              <a:ea typeface="Calibri" panose="020F0502020204030204" pitchFamily="34" charset="0"/>
            </a:endParaRPr>
          </a:p>
          <a:p>
            <a:pPr marL="0" indent="0">
              <a:spcBef>
                <a:spcPts val="0"/>
              </a:spcBef>
              <a:buNone/>
            </a:pPr>
            <a:endParaRPr lang="en-US" sz="1800" b="1" dirty="0">
              <a:ea typeface="Calibri" panose="020F0502020204030204" pitchFamily="34" charset="0"/>
            </a:endParaRPr>
          </a:p>
          <a:p>
            <a:pPr marL="0" indent="0">
              <a:lnSpc>
                <a:spcPct val="120000"/>
              </a:lnSpc>
              <a:spcBef>
                <a:spcPts val="0"/>
              </a:spcBef>
              <a:buNone/>
            </a:pPr>
            <a:r>
              <a:rPr lang="en-US" b="1" dirty="0">
                <a:ea typeface="Calibri" panose="020F0502020204030204" pitchFamily="34" charset="0"/>
              </a:rPr>
              <a:t>Spartanburg Alternate Work Site</a:t>
            </a:r>
            <a:endParaRPr lang="en-US" dirty="0">
              <a:ea typeface="Calibri" panose="020F0502020204030204" pitchFamily="34" charset="0"/>
            </a:endParaRPr>
          </a:p>
          <a:p>
            <a:pPr marL="0" indent="0">
              <a:lnSpc>
                <a:spcPct val="120000"/>
              </a:lnSpc>
              <a:spcBef>
                <a:spcPts val="0"/>
              </a:spcBef>
              <a:buNone/>
            </a:pPr>
            <a:r>
              <a:rPr lang="en-US" dirty="0">
                <a:ea typeface="Calibri" panose="020F0502020204030204" pitchFamily="34" charset="0"/>
              </a:rPr>
              <a:t>1875 E. Main Street, Duncan, SC 29334</a:t>
            </a:r>
          </a:p>
          <a:p>
            <a:pPr marL="0" indent="0">
              <a:lnSpc>
                <a:spcPct val="120000"/>
              </a:lnSpc>
              <a:spcBef>
                <a:spcPts val="0"/>
              </a:spcBef>
              <a:buNone/>
            </a:pPr>
            <a:r>
              <a:rPr lang="en-US" dirty="0">
                <a:ea typeface="Calibri" panose="020F0502020204030204" pitchFamily="34" charset="0"/>
              </a:rPr>
              <a:t>803-253-3123</a:t>
            </a:r>
          </a:p>
          <a:p>
            <a:endParaRPr lang="en-US" dirty="0"/>
          </a:p>
        </p:txBody>
      </p:sp>
    </p:spTree>
    <p:extLst>
      <p:ext uri="{BB962C8B-B14F-4D97-AF65-F5344CB8AC3E}">
        <p14:creationId xmlns:p14="http://schemas.microsoft.com/office/powerpoint/2010/main" val="1326437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6A34C-0ECD-2639-92F1-270FFE54D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E3332-D1EB-AE3F-D2A8-5FF79DA9912E}"/>
              </a:ext>
            </a:extLst>
          </p:cNvPr>
          <p:cNvSpPr>
            <a:spLocks noGrp="1"/>
          </p:cNvSpPr>
          <p:nvPr>
            <p:ph type="title"/>
          </p:nvPr>
        </p:nvSpPr>
        <p:spPr>
          <a:xfrm>
            <a:off x="835446" y="1048934"/>
            <a:ext cx="10521108" cy="1330752"/>
          </a:xfrm>
        </p:spPr>
        <p:txBody>
          <a:bodyPr/>
          <a:lstStyle/>
          <a:p>
            <a:r>
              <a:rPr lang="en-US" sz="4000" b="1" dirty="0"/>
              <a:t>SBA Staff Listing</a:t>
            </a:r>
            <a:br>
              <a:rPr lang="en-US" sz="4000" b="1" dirty="0"/>
            </a:br>
            <a:r>
              <a:rPr lang="en-US" sz="4000" b="1" dirty="0"/>
              <a:t>South Carolina District Office</a:t>
            </a:r>
          </a:p>
        </p:txBody>
      </p:sp>
      <p:sp>
        <p:nvSpPr>
          <p:cNvPr id="3" name="Text Placeholder 3">
            <a:extLst>
              <a:ext uri="{FF2B5EF4-FFF2-40B4-BE49-F238E27FC236}">
                <a16:creationId xmlns:a16="http://schemas.microsoft.com/office/drawing/2014/main" id="{6728538F-8F93-0760-D96E-F9B849FCD036}"/>
              </a:ext>
            </a:extLst>
          </p:cNvPr>
          <p:cNvSpPr txBox="1">
            <a:spLocks/>
          </p:cNvSpPr>
          <p:nvPr/>
        </p:nvSpPr>
        <p:spPr>
          <a:xfrm>
            <a:off x="432391" y="2773389"/>
            <a:ext cx="5563518" cy="2807597"/>
          </a:xfrm>
          <a:prstGeom prst="rect">
            <a:avLst/>
          </a:prstGeom>
        </p:spPr>
        <p:txBody>
          <a:bodyPr vert="horz" lIns="68580" tIns="34290" rIns="68580" bIns="34290" rtlCol="0">
            <a:noAutofit/>
          </a:bodyPr>
          <a:lstStyle>
            <a:lvl1pPr marL="0" indent="0" algn="ctr" defTabSz="685749" rtl="0" eaLnBrk="1" latinLnBrk="0" hangingPunct="1">
              <a:lnSpc>
                <a:spcPct val="90000"/>
              </a:lnSpc>
              <a:spcBef>
                <a:spcPts val="750"/>
              </a:spcBef>
              <a:buFont typeface="Arial"/>
              <a:buNone/>
              <a:defRPr sz="2400" b="1" kern="1200">
                <a:solidFill>
                  <a:schemeClr val="bg1">
                    <a:lumMod val="65000"/>
                  </a:schemeClr>
                </a:solidFill>
                <a:latin typeface="Source Sans Pro" charset="0"/>
                <a:ea typeface="Source Sans Pro" charset="0"/>
                <a:cs typeface="Source Sans Pro" charset="0"/>
              </a:defRPr>
            </a:lvl1pPr>
            <a:lvl2pPr marL="342875"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2pPr>
            <a:lvl3pPr marL="685749"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3pPr>
            <a:lvl4pPr marL="1028624"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4pPr>
            <a:lvl5pPr marL="1371498"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ctr" defTabSz="514312" rtl="0" eaLnBrk="1" fontAlgn="auto" latinLnBrk="0" hangingPunct="1">
              <a:lnSpc>
                <a:spcPct val="90000"/>
              </a:lnSpc>
              <a:spcBef>
                <a:spcPts val="563"/>
              </a:spcBef>
              <a:spcAft>
                <a:spcPts val="0"/>
              </a:spcAft>
              <a:buClrTx/>
              <a:buSzTx/>
              <a:buFont typeface="Arial"/>
              <a:buNone/>
              <a:tabLst/>
              <a:defRPr/>
            </a:pPr>
            <a:r>
              <a:rPr lang="en-US" sz="2200" dirty="0">
                <a:solidFill>
                  <a:srgbClr val="000000"/>
                </a:solidFill>
              </a:rPr>
              <a:t>Melissa L. Lindler</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District Director</a:t>
            </a:r>
          </a:p>
          <a:p>
            <a:pPr defTabSz="514312">
              <a:spcBef>
                <a:spcPts val="563"/>
              </a:spcBef>
              <a:defRPr/>
            </a:pPr>
            <a:r>
              <a:rPr kumimoji="0" lang="en-US" sz="2200" b="1" i="0" u="none" strike="noStrike" kern="1200" cap="none" spc="0" normalizeH="0" baseline="0" noProof="0" dirty="0">
                <a:ln>
                  <a:noFill/>
                </a:ln>
                <a:solidFill>
                  <a:schemeClr val="tx1"/>
                </a:solidFill>
                <a:effectLst/>
                <a:uLnTx/>
                <a:uFillTx/>
                <a:latin typeface="Source Sans Pro" charset="0"/>
                <a:ea typeface="Source Sans Pro" charset="0"/>
              </a:rPr>
              <a:t>(</a:t>
            </a:r>
            <a:r>
              <a:rPr lang="en-US" sz="2200" dirty="0">
                <a:solidFill>
                  <a:schemeClr val="tx1"/>
                </a:solidFill>
              </a:rPr>
              <a:t>202)756-0310</a:t>
            </a:r>
            <a:r>
              <a:rPr kumimoji="0" lang="en-US" sz="2200" b="1" i="0" u="none" strike="noStrike" kern="1200" cap="none" spc="0" normalizeH="0" baseline="0" noProof="0" dirty="0">
                <a:ln>
                  <a:noFill/>
                </a:ln>
                <a:solidFill>
                  <a:schemeClr val="tx1"/>
                </a:solidFill>
                <a:effectLst/>
                <a:uLnTx/>
                <a:uFillTx/>
                <a:latin typeface="Source Sans Pro" charset="0"/>
                <a:ea typeface="Source Sans Pro" charset="0"/>
              </a:rPr>
              <a:t> </a:t>
            </a:r>
            <a:r>
              <a:rPr kumimoji="0" lang="en-US" sz="2200" b="1" i="0" u="none" strike="noStrike" kern="1200" cap="none" spc="0" normalizeH="0" baseline="0" noProof="0" dirty="0">
                <a:ln>
                  <a:noFill/>
                </a:ln>
                <a:solidFill>
                  <a:srgbClr val="007EB4"/>
                </a:solidFill>
                <a:effectLst/>
                <a:uLnTx/>
                <a:uFillTx/>
                <a:latin typeface="Source Sans Pro" charset="0"/>
                <a:ea typeface="Source Sans Pro" charset="0"/>
              </a:rPr>
              <a:t>|  </a:t>
            </a:r>
            <a:r>
              <a:rPr lang="en-US" sz="2200" u="sng" dirty="0" err="1">
                <a:solidFill>
                  <a:srgbClr val="007EB4"/>
                </a:solidFill>
              </a:rPr>
              <a:t>melissa.lindler</a:t>
            </a:r>
            <a:r>
              <a:rPr lang="en-US" sz="2200" u="sng" dirty="0">
                <a:solidFill>
                  <a:srgbClr val="007EB4"/>
                </a:solidFill>
              </a:rPr>
              <a:t>@</a:t>
            </a:r>
            <a:r>
              <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hlinkClick r:id="rId3"/>
              </a:rPr>
              <a:t>sba.gov</a:t>
            </a:r>
            <a:endPar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endParaRPr>
          </a:p>
          <a:p>
            <a:pPr marL="0" marR="0" lvl="0" indent="0" algn="ctr" defTabSz="514312" rtl="0" eaLnBrk="1" fontAlgn="auto" latinLnBrk="0" hangingPunct="1">
              <a:lnSpc>
                <a:spcPct val="90000"/>
              </a:lnSpc>
              <a:spcBef>
                <a:spcPts val="563"/>
              </a:spcBef>
              <a:spcAft>
                <a:spcPts val="0"/>
              </a:spcAft>
              <a:buClrTx/>
              <a:buSzTx/>
              <a:buFont typeface="Arial"/>
              <a:buNone/>
              <a:tabLst/>
              <a:defRPr/>
            </a:pPr>
            <a:endParaRPr lang="en-US" sz="2200" dirty="0">
              <a:solidFill>
                <a:srgbClr val="000000"/>
              </a:solidFill>
            </a:endParaRP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Frank A. Anderson</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Lender Relations Specialist</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chemeClr val="tx1"/>
                </a:solidFill>
                <a:effectLst/>
                <a:uLnTx/>
                <a:uFillTx/>
                <a:latin typeface="Source Sans Pro" charset="0"/>
                <a:ea typeface="Source Sans Pro" charset="0"/>
              </a:rPr>
              <a:t>(803) 253-3018 </a:t>
            </a:r>
            <a:r>
              <a:rPr kumimoji="0" lang="en-US" sz="2200" b="1" i="0" u="none" strike="noStrike" kern="1200" cap="none" spc="0" normalizeH="0" baseline="0" noProof="0" dirty="0">
                <a:ln>
                  <a:noFill/>
                </a:ln>
                <a:solidFill>
                  <a:srgbClr val="007EB4"/>
                </a:solidFill>
                <a:effectLst/>
                <a:uLnTx/>
                <a:uFillTx/>
                <a:latin typeface="Source Sans Pro" charset="0"/>
                <a:ea typeface="Source Sans Pro" charset="0"/>
              </a:rPr>
              <a:t>|  </a:t>
            </a:r>
            <a:r>
              <a:rPr kumimoji="0" lang="en-US" sz="2200" b="1" i="0" u="sng" strike="noStrike" kern="1200" cap="none" spc="0" normalizeH="0" baseline="0" noProof="0" dirty="0">
                <a:ln>
                  <a:noFill/>
                </a:ln>
                <a:solidFill>
                  <a:srgbClr val="007EB4"/>
                </a:solidFill>
                <a:effectLst/>
                <a:uLnTx/>
                <a:uFillTx/>
                <a:latin typeface="Source Sans Pro" charset="0"/>
                <a:ea typeface="Source Sans Pro" charset="0"/>
                <a:hlinkClick r:id="rId4"/>
              </a:rPr>
              <a:t>frank.anderson</a:t>
            </a:r>
            <a:r>
              <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hlinkClick r:id="rId4"/>
              </a:rPr>
              <a:t>@sba.gov</a:t>
            </a:r>
            <a:endPar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endParaRPr>
          </a:p>
          <a:p>
            <a:pPr marL="0" marR="0" lvl="0" indent="0" algn="ctr" defTabSz="514312" rtl="0" eaLnBrk="1" fontAlgn="auto" latinLnBrk="0" hangingPunct="1">
              <a:lnSpc>
                <a:spcPct val="90000"/>
              </a:lnSpc>
              <a:spcBef>
                <a:spcPts val="563"/>
              </a:spcBef>
              <a:spcAft>
                <a:spcPts val="0"/>
              </a:spcAft>
              <a:buClrTx/>
              <a:buSzTx/>
              <a:buFont typeface="Arial"/>
              <a:buNone/>
              <a:tabLst/>
              <a:defRPr/>
            </a:pPr>
            <a:endPar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endParaRPr>
          </a:p>
        </p:txBody>
      </p:sp>
      <p:sp>
        <p:nvSpPr>
          <p:cNvPr id="5" name="Text Placeholder 3">
            <a:extLst>
              <a:ext uri="{FF2B5EF4-FFF2-40B4-BE49-F238E27FC236}">
                <a16:creationId xmlns:a16="http://schemas.microsoft.com/office/drawing/2014/main" id="{1FFEB21A-1528-329A-F260-EAE92A88EF22}"/>
              </a:ext>
            </a:extLst>
          </p:cNvPr>
          <p:cNvSpPr txBox="1">
            <a:spLocks/>
          </p:cNvSpPr>
          <p:nvPr/>
        </p:nvSpPr>
        <p:spPr>
          <a:xfrm>
            <a:off x="6771940" y="3420546"/>
            <a:ext cx="4228156" cy="808568"/>
          </a:xfrm>
          <a:prstGeom prst="rect">
            <a:avLst/>
          </a:prstGeom>
        </p:spPr>
        <p:txBody>
          <a:bodyPr vert="horz" lIns="68580" tIns="34290" rIns="68580" bIns="34290" rtlCol="0">
            <a:noAutofit/>
          </a:bodyPr>
          <a:lstStyle>
            <a:lvl1pPr marL="0" indent="0" algn="ctr" defTabSz="685749" rtl="0" eaLnBrk="1" latinLnBrk="0" hangingPunct="1">
              <a:lnSpc>
                <a:spcPct val="90000"/>
              </a:lnSpc>
              <a:spcBef>
                <a:spcPts val="750"/>
              </a:spcBef>
              <a:buFont typeface="Arial"/>
              <a:buNone/>
              <a:defRPr sz="2400" b="1" kern="1200">
                <a:solidFill>
                  <a:schemeClr val="bg1">
                    <a:lumMod val="65000"/>
                  </a:schemeClr>
                </a:solidFill>
                <a:latin typeface="Source Sans Pro" charset="0"/>
                <a:ea typeface="Source Sans Pro" charset="0"/>
                <a:cs typeface="Source Sans Pro" charset="0"/>
              </a:defRPr>
            </a:lvl1pPr>
            <a:lvl2pPr marL="342875"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2pPr>
            <a:lvl3pPr marL="685749"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3pPr>
            <a:lvl4pPr marL="1028624"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4pPr>
            <a:lvl5pPr marL="1371498"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ctr" defTabSz="514312" rtl="0" eaLnBrk="1" fontAlgn="auto" latinLnBrk="0" hangingPunct="1">
              <a:lnSpc>
                <a:spcPct val="90000"/>
              </a:lnSpc>
              <a:spcBef>
                <a:spcPts val="563"/>
              </a:spcBef>
              <a:spcAft>
                <a:spcPts val="0"/>
              </a:spcAft>
              <a:buClrTx/>
              <a:buSzTx/>
              <a:buFont typeface="Arial"/>
              <a:buNone/>
              <a:tabLst/>
              <a:defRPr/>
            </a:pPr>
            <a:endParaRPr kumimoji="0" lang="en-US" sz="1600" b="1" i="0" u="none" strike="noStrike" kern="1200" cap="none" spc="0" normalizeH="0" baseline="0" noProof="0" dirty="0">
              <a:ln>
                <a:noFill/>
              </a:ln>
              <a:solidFill>
                <a:srgbClr val="007EB4"/>
              </a:solidFill>
              <a:effectLst/>
              <a:uLnTx/>
              <a:uFillTx/>
              <a:latin typeface="Source Sans Pro" charset="0"/>
              <a:ea typeface="Source Sans Pro" charset="0"/>
            </a:endParaRPr>
          </a:p>
        </p:txBody>
      </p:sp>
      <p:sp>
        <p:nvSpPr>
          <p:cNvPr id="9" name="Text Placeholder 3">
            <a:extLst>
              <a:ext uri="{FF2B5EF4-FFF2-40B4-BE49-F238E27FC236}">
                <a16:creationId xmlns:a16="http://schemas.microsoft.com/office/drawing/2014/main" id="{3C9FA2DB-52BB-EAD8-96E2-C991E34A2BD4}"/>
              </a:ext>
            </a:extLst>
          </p:cNvPr>
          <p:cNvSpPr txBox="1">
            <a:spLocks/>
          </p:cNvSpPr>
          <p:nvPr/>
        </p:nvSpPr>
        <p:spPr>
          <a:xfrm>
            <a:off x="6405413" y="2773389"/>
            <a:ext cx="5354196" cy="2629623"/>
          </a:xfrm>
          <a:prstGeom prst="rect">
            <a:avLst/>
          </a:prstGeom>
        </p:spPr>
        <p:txBody>
          <a:bodyPr vert="horz" lIns="68580" tIns="34290" rIns="68580" bIns="34290" rtlCol="0">
            <a:noAutofit/>
          </a:bodyPr>
          <a:lstStyle>
            <a:lvl1pPr marL="0" indent="0" algn="ctr" defTabSz="685749" rtl="0" eaLnBrk="1" latinLnBrk="0" hangingPunct="1">
              <a:lnSpc>
                <a:spcPct val="90000"/>
              </a:lnSpc>
              <a:spcBef>
                <a:spcPts val="750"/>
              </a:spcBef>
              <a:buFont typeface="Arial"/>
              <a:buNone/>
              <a:defRPr sz="2400" b="1" kern="1200">
                <a:solidFill>
                  <a:schemeClr val="bg1">
                    <a:lumMod val="65000"/>
                  </a:schemeClr>
                </a:solidFill>
                <a:latin typeface="Source Sans Pro" charset="0"/>
                <a:ea typeface="Source Sans Pro" charset="0"/>
                <a:cs typeface="Source Sans Pro" charset="0"/>
              </a:defRPr>
            </a:lvl1pPr>
            <a:lvl2pPr marL="342875"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2pPr>
            <a:lvl3pPr marL="685749"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3pPr>
            <a:lvl4pPr marL="1028624"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4pPr>
            <a:lvl5pPr marL="1371498" indent="0" algn="ctr" defTabSz="685749" rtl="0" eaLnBrk="1" latinLnBrk="0" hangingPunct="1">
              <a:lnSpc>
                <a:spcPct val="90000"/>
              </a:lnSpc>
              <a:spcBef>
                <a:spcPts val="375"/>
              </a:spcBef>
              <a:buFont typeface="Arial"/>
              <a:buNone/>
              <a:defRPr sz="2400" b="1" kern="1200">
                <a:solidFill>
                  <a:srgbClr val="898989"/>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Earl Gregorich</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Outreach &amp; Marketing Specialist</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chemeClr val="tx1"/>
                </a:solidFill>
                <a:effectLst/>
                <a:uLnTx/>
                <a:uFillTx/>
                <a:latin typeface="Source Sans Pro" charset="0"/>
                <a:ea typeface="Source Sans Pro" charset="0"/>
              </a:rPr>
              <a:t>(803) 253-3123 </a:t>
            </a:r>
            <a:r>
              <a:rPr kumimoji="0" lang="en-US" sz="2200" b="1" i="0" u="none" strike="noStrike" kern="1200" cap="none" spc="0" normalizeH="0" baseline="0" noProof="0" dirty="0">
                <a:ln>
                  <a:noFill/>
                </a:ln>
                <a:solidFill>
                  <a:srgbClr val="007EB4"/>
                </a:solidFill>
                <a:effectLst/>
                <a:uLnTx/>
                <a:uFillTx/>
                <a:latin typeface="Source Sans Pro" charset="0"/>
                <a:ea typeface="Source Sans Pro" charset="0"/>
              </a:rPr>
              <a:t>|  </a:t>
            </a:r>
            <a:r>
              <a:rPr kumimoji="0" lang="en-US" sz="2200" b="1" i="0" u="sng" strike="noStrike" kern="1200" cap="none" spc="0" normalizeH="0" baseline="0" noProof="0" dirty="0">
                <a:ln>
                  <a:noFill/>
                </a:ln>
                <a:solidFill>
                  <a:srgbClr val="007EB4"/>
                </a:solidFill>
                <a:effectLst/>
                <a:uLnTx/>
                <a:uFillTx/>
                <a:latin typeface="Source Sans Pro" charset="0"/>
                <a:ea typeface="Source Sans Pro" charset="0"/>
                <a:hlinkClick r:id="rId3"/>
              </a:rPr>
              <a:t>earl.gregorich</a:t>
            </a:r>
            <a:r>
              <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hlinkClick r:id="rId3"/>
              </a:rPr>
              <a:t>@sba.gov</a:t>
            </a:r>
            <a:endPar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endParaRPr>
          </a:p>
          <a:p>
            <a:pPr marL="0" marR="0" lvl="0" indent="0" algn="ctr" defTabSz="514312" rtl="0" eaLnBrk="1" fontAlgn="auto" latinLnBrk="0" hangingPunct="1">
              <a:lnSpc>
                <a:spcPct val="90000"/>
              </a:lnSpc>
              <a:spcBef>
                <a:spcPts val="563"/>
              </a:spcBef>
              <a:spcAft>
                <a:spcPts val="0"/>
              </a:spcAft>
              <a:buClrTx/>
              <a:buSzTx/>
              <a:buFont typeface="Arial"/>
              <a:buNone/>
              <a:tabLst/>
              <a:defRPr/>
            </a:pPr>
            <a:endPar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endParaRP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Angela Brewer</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Source Sans Pro" charset="0"/>
                <a:ea typeface="Source Sans Pro" charset="0"/>
              </a:rPr>
              <a:t>Business Opportunity Specialist</a:t>
            </a:r>
          </a:p>
          <a:p>
            <a:pPr marL="0" marR="0" lvl="0" indent="0" algn="ctr" defTabSz="514312" rtl="0" eaLnBrk="1" fontAlgn="auto" latinLnBrk="0" hangingPunct="1">
              <a:lnSpc>
                <a:spcPct val="90000"/>
              </a:lnSpc>
              <a:spcBef>
                <a:spcPts val="563"/>
              </a:spcBef>
              <a:spcAft>
                <a:spcPts val="0"/>
              </a:spcAft>
              <a:buClrTx/>
              <a:buSzTx/>
              <a:buFont typeface="Arial"/>
              <a:buNone/>
              <a:tabLst/>
              <a:defRPr/>
            </a:pPr>
            <a:r>
              <a:rPr kumimoji="0" lang="en-US" sz="2200" b="1" i="0" u="none" strike="noStrike" kern="1200" cap="none" spc="0" normalizeH="0" baseline="0" noProof="0" dirty="0">
                <a:ln>
                  <a:noFill/>
                </a:ln>
                <a:solidFill>
                  <a:schemeClr val="tx1"/>
                </a:solidFill>
                <a:effectLst/>
                <a:uLnTx/>
                <a:uFillTx/>
                <a:latin typeface="Source Sans Pro" charset="0"/>
                <a:ea typeface="Source Sans Pro" charset="0"/>
              </a:rPr>
              <a:t>(803) 765-5907  </a:t>
            </a:r>
            <a:r>
              <a:rPr kumimoji="0" lang="en-US" sz="2200" b="1" i="0" u="none" strike="noStrike" kern="1200" cap="none" spc="0" normalizeH="0" baseline="0" noProof="0" dirty="0">
                <a:ln>
                  <a:noFill/>
                </a:ln>
                <a:solidFill>
                  <a:srgbClr val="007DBC"/>
                </a:solidFill>
                <a:effectLst/>
                <a:uLnTx/>
                <a:uFillTx/>
                <a:latin typeface="Source Sans Pro" charset="0"/>
                <a:ea typeface="Source Sans Pro" charset="0"/>
              </a:rPr>
              <a:t>|</a:t>
            </a:r>
            <a:r>
              <a:rPr kumimoji="0" lang="en-US" sz="2200" b="1" i="0" u="none" strike="noStrike" kern="1200" cap="none" spc="0" normalizeH="0" baseline="0" noProof="0" dirty="0">
                <a:ln>
                  <a:noFill/>
                </a:ln>
                <a:solidFill>
                  <a:srgbClr val="FFFFFF">
                    <a:lumMod val="65000"/>
                  </a:srgbClr>
                </a:solidFill>
                <a:effectLst/>
                <a:uLnTx/>
                <a:uFillTx/>
                <a:latin typeface="Source Sans Pro" charset="0"/>
                <a:ea typeface="Source Sans Pro" charset="0"/>
              </a:rPr>
              <a:t> </a:t>
            </a:r>
            <a:r>
              <a:rPr kumimoji="0" lang="en-US" sz="2200" b="1" i="0" u="none" strike="noStrike" kern="1200" cap="none" spc="0" normalizeH="0" baseline="0" noProof="0" dirty="0">
                <a:ln>
                  <a:noFill/>
                </a:ln>
                <a:solidFill>
                  <a:srgbClr val="007EB4"/>
                </a:solidFill>
                <a:effectLst/>
                <a:uLnTx/>
                <a:uFillTx/>
                <a:latin typeface="Source Sans Pro" charset="0"/>
                <a:ea typeface="Source Sans Pro" charset="0"/>
              </a:rPr>
              <a:t>angela.brewer@sba.gov </a:t>
            </a:r>
          </a:p>
        </p:txBody>
      </p:sp>
      <p:sp>
        <p:nvSpPr>
          <p:cNvPr id="4" name="Slide Number Placeholder 3">
            <a:extLst>
              <a:ext uri="{FF2B5EF4-FFF2-40B4-BE49-F238E27FC236}">
                <a16:creationId xmlns:a16="http://schemas.microsoft.com/office/drawing/2014/main" id="{BE15A2B9-4DCD-5612-1012-0B937023CA08}"/>
              </a:ext>
            </a:extLst>
          </p:cNvPr>
          <p:cNvSpPr>
            <a:spLocks noGrp="1"/>
          </p:cNvSpPr>
          <p:nvPr>
            <p:ph type="sldNum" sz="quarter" idx="12"/>
          </p:nvPr>
        </p:nvSpPr>
        <p:spPr/>
        <p:txBody>
          <a:bodyPr/>
          <a:lstStyle/>
          <a:p>
            <a:fld id="{4710E8EA-57F6-764C-8914-AEEABF058192}" type="slidenum">
              <a:rPr lang="en-US" smtClean="0"/>
              <a:pPr/>
              <a:t>34</a:t>
            </a:fld>
            <a:endParaRPr lang="en-US" dirty="0"/>
          </a:p>
        </p:txBody>
      </p:sp>
    </p:spTree>
    <p:extLst>
      <p:ext uri="{BB962C8B-B14F-4D97-AF65-F5344CB8AC3E}">
        <p14:creationId xmlns:p14="http://schemas.microsoft.com/office/powerpoint/2010/main" val="417214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937F2-F062-545C-54BF-091F26DE0B04}"/>
              </a:ext>
            </a:extLst>
          </p:cNvPr>
          <p:cNvSpPr>
            <a:spLocks noGrp="1"/>
          </p:cNvSpPr>
          <p:nvPr>
            <p:ph sz="quarter" idx="10"/>
          </p:nvPr>
        </p:nvSpPr>
        <p:spPr>
          <a:xfrm>
            <a:off x="457200" y="4289746"/>
            <a:ext cx="11277600" cy="2104877"/>
          </a:xfrm>
        </p:spPr>
        <p:txBody>
          <a:bodyPr/>
          <a:lstStyle/>
          <a:p>
            <a:pPr algn="ctr"/>
            <a:r>
              <a:rPr lang="en-US" dirty="0">
                <a:solidFill>
                  <a:schemeClr val="tx1"/>
                </a:solidFill>
              </a:rPr>
              <a:t>Thank You!</a:t>
            </a:r>
          </a:p>
        </p:txBody>
      </p:sp>
    </p:spTree>
    <p:extLst>
      <p:ext uri="{BB962C8B-B14F-4D97-AF65-F5344CB8AC3E}">
        <p14:creationId xmlns:p14="http://schemas.microsoft.com/office/powerpoint/2010/main" val="1439985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27057-5F3D-4E96-E639-FE9BB4FD629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BC5AEEC-F5A1-51B0-24CB-BA25FA3DBA16}"/>
              </a:ext>
            </a:extLst>
          </p:cNvPr>
          <p:cNvSpPr>
            <a:spLocks noGrp="1"/>
          </p:cNvSpPr>
          <p:nvPr>
            <p:ph type="body" sz="quarter" idx="11"/>
          </p:nvPr>
        </p:nvSpPr>
        <p:spPr>
          <a:xfrm>
            <a:off x="4705203" y="3764342"/>
            <a:ext cx="7157720" cy="1962342"/>
          </a:xfrm>
        </p:spPr>
        <p:txBody>
          <a:bodyPr/>
          <a:lstStyle/>
          <a:p>
            <a:r>
              <a:rPr lang="en-US" sz="4400" b="1" dirty="0">
                <a:solidFill>
                  <a:schemeClr val="bg1"/>
                </a:solidFill>
                <a:latin typeface="Source Sans Pro" panose="020B0503030403020204" pitchFamily="34" charset="0"/>
                <a:ea typeface="Source Sans Pro" panose="020B0503030403020204" pitchFamily="34" charset="0"/>
              </a:rPr>
              <a:t>Tyler Teresa</a:t>
            </a:r>
          </a:p>
          <a:p>
            <a:r>
              <a:rPr lang="en-US" sz="3600" b="1" dirty="0">
                <a:latin typeface="Source Sans Pro" panose="020B0503030403020204" pitchFamily="34" charset="0"/>
                <a:ea typeface="Source Sans Pro" panose="020B0503030403020204" pitchFamily="34" charset="0"/>
              </a:rPr>
              <a:t>Southeast Regional Administrator</a:t>
            </a:r>
          </a:p>
          <a:p>
            <a:r>
              <a:rPr lang="en-US" dirty="0">
                <a:latin typeface="Source Sans Pro" panose="020B0503030403020204" pitchFamily="34" charset="0"/>
                <a:ea typeface="Source Sans Pro" panose="020B0503030403020204" pitchFamily="34" charset="0"/>
              </a:rPr>
              <a:t>U.S. Small Business Administration</a:t>
            </a:r>
          </a:p>
        </p:txBody>
      </p:sp>
      <p:pic>
        <p:nvPicPr>
          <p:cNvPr id="6" name="Picture 5" descr="A person in a suit and tie&#10;&#10;AI-generated content may be incorrect.">
            <a:extLst>
              <a:ext uri="{FF2B5EF4-FFF2-40B4-BE49-F238E27FC236}">
                <a16:creationId xmlns:a16="http://schemas.microsoft.com/office/drawing/2014/main" id="{31C859B1-A41C-42F5-3998-0E802DA40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77" y="457956"/>
            <a:ext cx="4213261" cy="5268728"/>
          </a:xfrm>
          <a:prstGeom prst="rect">
            <a:avLst/>
          </a:prstGeom>
          <a:ln w="19050">
            <a:solidFill>
              <a:srgbClr val="002060"/>
            </a:solidFill>
          </a:ln>
        </p:spPr>
      </p:pic>
      <p:sp>
        <p:nvSpPr>
          <p:cNvPr id="8" name="TextBox 7">
            <a:extLst>
              <a:ext uri="{FF2B5EF4-FFF2-40B4-BE49-F238E27FC236}">
                <a16:creationId xmlns:a16="http://schemas.microsoft.com/office/drawing/2014/main" id="{334A0936-900D-9DAB-03EB-73E48BF2F73A}"/>
              </a:ext>
            </a:extLst>
          </p:cNvPr>
          <p:cNvSpPr txBox="1"/>
          <p:nvPr/>
        </p:nvSpPr>
        <p:spPr>
          <a:xfrm>
            <a:off x="4950376" y="1851738"/>
            <a:ext cx="6667375" cy="830997"/>
          </a:xfrm>
          <a:prstGeom prst="rect">
            <a:avLst/>
          </a:prstGeom>
          <a:noFill/>
        </p:spPr>
        <p:txBody>
          <a:bodyPr wrap="square" rtlCol="0">
            <a:spAutoFit/>
          </a:bodyPr>
          <a:lstStyle/>
          <a:p>
            <a:pPr algn="ctr"/>
            <a:r>
              <a:rPr lang="en-US" sz="4800" b="1" dirty="0">
                <a:solidFill>
                  <a:schemeClr val="accent5"/>
                </a:solidFill>
              </a:rPr>
              <a:t>Regional Administrator</a:t>
            </a:r>
          </a:p>
        </p:txBody>
      </p:sp>
    </p:spTree>
    <p:extLst>
      <p:ext uri="{BB962C8B-B14F-4D97-AF65-F5344CB8AC3E}">
        <p14:creationId xmlns:p14="http://schemas.microsoft.com/office/powerpoint/2010/main" val="308694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FEA4-F5C5-A3E3-ABCA-6170FD6E06DB}"/>
              </a:ext>
            </a:extLst>
          </p:cNvPr>
          <p:cNvSpPr>
            <a:spLocks noGrp="1"/>
          </p:cNvSpPr>
          <p:nvPr>
            <p:ph type="title"/>
          </p:nvPr>
        </p:nvSpPr>
        <p:spPr/>
        <p:txBody>
          <a:bodyPr>
            <a:normAutofit/>
          </a:bodyPr>
          <a:lstStyle/>
          <a:p>
            <a:r>
              <a:rPr lang="en-US" dirty="0"/>
              <a:t>Small Businesses are Key Drivers of South Carolina’s Economy</a:t>
            </a:r>
          </a:p>
        </p:txBody>
      </p:sp>
      <p:sp>
        <p:nvSpPr>
          <p:cNvPr id="5" name="Oval 4">
            <a:extLst>
              <a:ext uri="{FF2B5EF4-FFF2-40B4-BE49-F238E27FC236}">
                <a16:creationId xmlns:a16="http://schemas.microsoft.com/office/drawing/2014/main" id="{BA0430AC-DD4E-2BDE-A5AB-3D9F9172B39A}"/>
              </a:ext>
              <a:ext uri="{C183D7F6-B498-43B3-948B-1728B52AA6E4}">
                <adec:decorative xmlns:adec="http://schemas.microsoft.com/office/drawing/2017/decorative" val="1"/>
              </a:ext>
            </a:extLst>
          </p:cNvPr>
          <p:cNvSpPr/>
          <p:nvPr/>
        </p:nvSpPr>
        <p:spPr>
          <a:xfrm>
            <a:off x="3263033" y="1591734"/>
            <a:ext cx="5984933" cy="4211788"/>
          </a:xfrm>
          <a:prstGeom prst="ellipse">
            <a:avLst/>
          </a:prstGeom>
          <a:solidFill>
            <a:schemeClr val="accent1">
              <a:lumMod val="40000"/>
              <a:lumOff val="60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AED9CF58-C5AA-2F1D-65EA-D92EF41FD3D3}"/>
              </a:ext>
            </a:extLst>
          </p:cNvPr>
          <p:cNvSpPr/>
          <p:nvPr/>
        </p:nvSpPr>
        <p:spPr>
          <a:xfrm>
            <a:off x="2266333" y="1914761"/>
            <a:ext cx="3428000" cy="190367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Source Sans Pro"/>
              </a:rPr>
              <a:t>530,402 </a:t>
            </a:r>
          </a:p>
          <a:p>
            <a:pPr algn="ctr"/>
            <a:r>
              <a:rPr lang="en-US" sz="2400" dirty="0">
                <a:solidFill>
                  <a:schemeClr val="accent6"/>
                </a:solidFill>
                <a:latin typeface="Source Sans Pro"/>
              </a:rPr>
              <a:t>small businesses operate in S.C. </a:t>
            </a:r>
          </a:p>
          <a:p>
            <a:pPr algn="ctr"/>
            <a:endParaRPr lang="en-US" dirty="0">
              <a:solidFill>
                <a:schemeClr val="accent6"/>
              </a:solidFill>
              <a:latin typeface="Source Sans Pro"/>
            </a:endParaRPr>
          </a:p>
        </p:txBody>
      </p:sp>
      <p:sp>
        <p:nvSpPr>
          <p:cNvPr id="9" name="Rectangle: Rounded Corners 8">
            <a:extLst>
              <a:ext uri="{FF2B5EF4-FFF2-40B4-BE49-F238E27FC236}">
                <a16:creationId xmlns:a16="http://schemas.microsoft.com/office/drawing/2014/main" id="{3F91DA88-C6D5-F70E-3F91-805A526BA3F9}"/>
              </a:ext>
            </a:extLst>
          </p:cNvPr>
          <p:cNvSpPr/>
          <p:nvPr/>
        </p:nvSpPr>
        <p:spPr>
          <a:xfrm>
            <a:off x="4627112" y="3939233"/>
            <a:ext cx="3428000" cy="190367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Source Sans Pro"/>
              </a:rPr>
              <a:t>42.9%</a:t>
            </a:r>
          </a:p>
          <a:p>
            <a:pPr algn="ctr"/>
            <a:r>
              <a:rPr lang="en-US" sz="2400" dirty="0">
                <a:solidFill>
                  <a:srgbClr val="FFFFFF"/>
                </a:solidFill>
                <a:latin typeface="Source Sans Pro"/>
              </a:rPr>
              <a:t>of S.C.’s private workforce is employed by a small business</a:t>
            </a:r>
          </a:p>
        </p:txBody>
      </p:sp>
      <p:sp>
        <p:nvSpPr>
          <p:cNvPr id="11" name="Rectangle: Rounded Corners 10">
            <a:extLst>
              <a:ext uri="{FF2B5EF4-FFF2-40B4-BE49-F238E27FC236}">
                <a16:creationId xmlns:a16="http://schemas.microsoft.com/office/drawing/2014/main" id="{3851A9E0-C34B-7208-2E23-B06A03E03102}"/>
              </a:ext>
            </a:extLst>
          </p:cNvPr>
          <p:cNvSpPr/>
          <p:nvPr/>
        </p:nvSpPr>
        <p:spPr>
          <a:xfrm>
            <a:off x="6691033" y="1964390"/>
            <a:ext cx="3428000" cy="190367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accent6"/>
                </a:solidFill>
                <a:latin typeface="Source Sans Pro"/>
              </a:rPr>
              <a:t>99.4% </a:t>
            </a:r>
          </a:p>
          <a:p>
            <a:pPr algn="ctr"/>
            <a:r>
              <a:rPr lang="en-US" sz="2400" dirty="0">
                <a:solidFill>
                  <a:srgbClr val="FFFFFF"/>
                </a:solidFill>
                <a:latin typeface="Source Sans Pro"/>
              </a:rPr>
              <a:t>of S.C. Businesses </a:t>
            </a:r>
          </a:p>
        </p:txBody>
      </p:sp>
      <p:sp>
        <p:nvSpPr>
          <p:cNvPr id="15" name="TextBox 14">
            <a:extLst>
              <a:ext uri="{FF2B5EF4-FFF2-40B4-BE49-F238E27FC236}">
                <a16:creationId xmlns:a16="http://schemas.microsoft.com/office/drawing/2014/main" id="{C4C8C23F-A5CD-68EB-1C2C-D9FD1F9960A5}"/>
              </a:ext>
            </a:extLst>
          </p:cNvPr>
          <p:cNvSpPr txBox="1"/>
          <p:nvPr/>
        </p:nvSpPr>
        <p:spPr>
          <a:xfrm>
            <a:off x="444867" y="5125259"/>
            <a:ext cx="4152821" cy="738664"/>
          </a:xfrm>
          <a:prstGeom prst="rect">
            <a:avLst/>
          </a:prstGeom>
          <a:noFill/>
        </p:spPr>
        <p:txBody>
          <a:bodyPr wrap="square">
            <a:spAutoFit/>
          </a:bodyPr>
          <a:lstStyle/>
          <a:p>
            <a:pPr algn="l"/>
            <a:r>
              <a:rPr lang="en-US" sz="1400" i="1" dirty="0">
                <a:solidFill>
                  <a:srgbClr val="000000"/>
                </a:solidFill>
                <a:latin typeface="Source Sans Pro" panose="020B0503030403020204" pitchFamily="34" charset="0"/>
              </a:rPr>
              <a:t>SBA’s 2025 Small Business Profile</a:t>
            </a:r>
            <a:endParaRPr lang="en-US" sz="1400" b="0" i="1" u="none" strike="noStrike" baseline="0" dirty="0">
              <a:solidFill>
                <a:srgbClr val="000000"/>
              </a:solidFill>
              <a:latin typeface="Source Sans Pro" panose="020B0503030403020204" pitchFamily="34" charset="0"/>
            </a:endParaRPr>
          </a:p>
          <a:p>
            <a:r>
              <a:rPr lang="en-US" sz="1400" b="0" i="1" u="none" strike="noStrike" baseline="0" dirty="0">
                <a:solidFill>
                  <a:srgbClr val="000000"/>
                </a:solidFill>
                <a:latin typeface="Source Sans Pro" panose="020B0503030403020204" pitchFamily="34" charset="0"/>
              </a:rPr>
              <a:t> Sources of original data: </a:t>
            </a:r>
            <a:r>
              <a:rPr lang="en-US" sz="1400" b="0" i="1" u="none" strike="noStrike" baseline="0" dirty="0" err="1">
                <a:solidFill>
                  <a:srgbClr val="1A2E69"/>
                </a:solidFill>
                <a:latin typeface="Source Sans Pro" panose="020B0503030403020204" pitchFamily="34" charset="0"/>
              </a:rPr>
              <a:t>Nonemployer</a:t>
            </a:r>
            <a:r>
              <a:rPr lang="en-US" sz="1400" b="0" i="1" u="none" strike="noStrike" baseline="0" dirty="0">
                <a:solidFill>
                  <a:srgbClr val="1A2E69"/>
                </a:solidFill>
                <a:latin typeface="Source Sans Pro" panose="020B0503030403020204" pitchFamily="34" charset="0"/>
              </a:rPr>
              <a:t> Statistics </a:t>
            </a:r>
            <a:r>
              <a:rPr lang="en-US" sz="1400" b="0" i="1" u="none" strike="noStrike" baseline="0" dirty="0">
                <a:solidFill>
                  <a:srgbClr val="000000"/>
                </a:solidFill>
                <a:latin typeface="Source Sans Pro" panose="020B0503030403020204" pitchFamily="34" charset="0"/>
              </a:rPr>
              <a:t>(Census), </a:t>
            </a:r>
            <a:r>
              <a:rPr lang="en-US" sz="1400" b="0" i="1" u="none" strike="noStrike" baseline="0" dirty="0">
                <a:solidFill>
                  <a:srgbClr val="1A2E69"/>
                </a:solidFill>
                <a:latin typeface="Source Sans Pro" panose="020B0503030403020204" pitchFamily="34" charset="0"/>
              </a:rPr>
              <a:t>Statistics of U.S. Businesses </a:t>
            </a:r>
            <a:r>
              <a:rPr lang="en-US" sz="1400" b="0" i="1" u="none" strike="noStrike" baseline="0" dirty="0">
                <a:solidFill>
                  <a:srgbClr val="000000"/>
                </a:solidFill>
                <a:latin typeface="Source Sans Pro" panose="020B0503030403020204" pitchFamily="34" charset="0"/>
              </a:rPr>
              <a:t>(Census) </a:t>
            </a:r>
            <a:endParaRPr lang="en-US" sz="1400" i="1" dirty="0"/>
          </a:p>
        </p:txBody>
      </p:sp>
    </p:spTree>
    <p:extLst>
      <p:ext uri="{BB962C8B-B14F-4D97-AF65-F5344CB8AC3E}">
        <p14:creationId xmlns:p14="http://schemas.microsoft.com/office/powerpoint/2010/main" val="329065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2BC7-23CE-94F8-D5E3-B6CC570E0307}"/>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1E4F35D4-EAF1-B3B7-B79D-AB8B84D7AC52}"/>
              </a:ext>
            </a:extLst>
          </p:cNvPr>
          <p:cNvSpPr>
            <a:spLocks noGrp="1"/>
          </p:cNvSpPr>
          <p:nvPr>
            <p:ph type="title"/>
          </p:nvPr>
        </p:nvSpPr>
        <p:spPr>
          <a:xfrm>
            <a:off x="986790" y="449792"/>
            <a:ext cx="10515600" cy="998008"/>
          </a:xfrm>
        </p:spPr>
        <p:txBody>
          <a:bodyPr/>
          <a:lstStyle/>
          <a:p>
            <a:r>
              <a:rPr lang="en-US" sz="3200" dirty="0"/>
              <a:t>The SBA works to ignite change and spark action so small businesses can confidently</a:t>
            </a:r>
          </a:p>
        </p:txBody>
      </p:sp>
      <p:sp>
        <p:nvSpPr>
          <p:cNvPr id="2" name="Title 1">
            <a:extLst>
              <a:ext uri="{FF2B5EF4-FFF2-40B4-BE49-F238E27FC236}">
                <a16:creationId xmlns:a16="http://schemas.microsoft.com/office/drawing/2014/main" id="{7F47622A-F55F-2A63-CE2E-B76516C60B1E}"/>
              </a:ext>
            </a:extLst>
          </p:cNvPr>
          <p:cNvSpPr txBox="1">
            <a:spLocks/>
          </p:cNvSpPr>
          <p:nvPr/>
        </p:nvSpPr>
        <p:spPr>
          <a:xfrm>
            <a:off x="2152650" y="4385212"/>
            <a:ext cx="7886700" cy="975993"/>
          </a:xfrm>
          <a:prstGeom prst="rect">
            <a:avLst/>
          </a:prstGeom>
        </p:spPr>
        <p:txBody>
          <a:bodyPr vert="horz" lIns="91440" tIns="45720" rIns="91440" bIns="4572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pPr marL="0" marR="0" lvl="0" indent="0" algn="ctr" defTabSz="685749"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75" normalizeH="0" baseline="0" noProof="0" dirty="0">
                <a:ln>
                  <a:noFill/>
                </a:ln>
                <a:solidFill>
                  <a:srgbClr val="003F80"/>
                </a:solidFill>
                <a:effectLst/>
                <a:uLnTx/>
                <a:uFillTx/>
                <a:latin typeface="Source Sans Pro" charset="0"/>
                <a:ea typeface="Source Sans Pro" charset="0"/>
              </a:rPr>
              <a:t>START </a:t>
            </a:r>
            <a:r>
              <a:rPr kumimoji="0" lang="en-US" sz="3600" b="1" i="0" u="none" strike="noStrike" kern="1200" cap="none" spc="-75" normalizeH="0" baseline="0" noProof="0" dirty="0">
                <a:ln>
                  <a:noFill/>
                </a:ln>
                <a:solidFill>
                  <a:srgbClr val="CC3538"/>
                </a:solidFill>
                <a:effectLst/>
                <a:uLnTx/>
                <a:uFillTx/>
                <a:latin typeface="Source Sans Pro" charset="0"/>
                <a:ea typeface="Source Sans Pro" charset="0"/>
              </a:rPr>
              <a:t>•</a:t>
            </a:r>
            <a:r>
              <a:rPr kumimoji="0" lang="en-US" sz="3600" b="1" i="0" u="none" strike="noStrike" kern="1200" cap="none" spc="-75" normalizeH="0" baseline="0" noProof="0" dirty="0">
                <a:ln>
                  <a:noFill/>
                </a:ln>
                <a:solidFill>
                  <a:srgbClr val="FFFFFF"/>
                </a:solidFill>
                <a:effectLst/>
                <a:uLnTx/>
                <a:uFillTx/>
                <a:latin typeface="Source Sans Pro" charset="0"/>
                <a:ea typeface="Source Sans Pro" charset="0"/>
              </a:rPr>
              <a:t> </a:t>
            </a:r>
            <a:r>
              <a:rPr kumimoji="0" lang="en-US" sz="3600" b="1" i="0" u="none" strike="noStrike" kern="1200" cap="none" spc="-75" normalizeH="0" baseline="0" noProof="0" dirty="0">
                <a:ln>
                  <a:noFill/>
                </a:ln>
                <a:solidFill>
                  <a:srgbClr val="003F80"/>
                </a:solidFill>
                <a:effectLst/>
                <a:uLnTx/>
                <a:uFillTx/>
                <a:latin typeface="Source Sans Pro" charset="0"/>
                <a:ea typeface="Source Sans Pro" charset="0"/>
              </a:rPr>
              <a:t>GROW </a:t>
            </a:r>
            <a:r>
              <a:rPr kumimoji="0" lang="en-US" sz="3600" b="1" i="0" u="none" strike="noStrike" kern="1200" cap="none" spc="-75" normalizeH="0" baseline="0" noProof="0" dirty="0">
                <a:ln>
                  <a:noFill/>
                </a:ln>
                <a:solidFill>
                  <a:srgbClr val="CC3538"/>
                </a:solidFill>
                <a:effectLst/>
                <a:uLnTx/>
                <a:uFillTx/>
                <a:latin typeface="Source Sans Pro" charset="0"/>
                <a:ea typeface="Source Sans Pro" charset="0"/>
              </a:rPr>
              <a:t>•</a:t>
            </a:r>
            <a:r>
              <a:rPr kumimoji="0" lang="en-US" sz="3600" b="1" i="0" u="none" strike="noStrike" kern="1200" cap="none" spc="-75" normalizeH="0" baseline="0" noProof="0" dirty="0">
                <a:ln>
                  <a:noFill/>
                </a:ln>
                <a:solidFill>
                  <a:srgbClr val="003F80"/>
                </a:solidFill>
                <a:effectLst/>
                <a:uLnTx/>
                <a:uFillTx/>
                <a:latin typeface="Source Sans Pro" charset="0"/>
                <a:ea typeface="Source Sans Pro" charset="0"/>
              </a:rPr>
              <a:t> EXPAND </a:t>
            </a:r>
            <a:r>
              <a:rPr kumimoji="0" lang="en-US" sz="3600" b="1" i="0" u="none" strike="noStrike" kern="1200" cap="none" spc="-75" normalizeH="0" baseline="0" noProof="0" dirty="0">
                <a:ln>
                  <a:noFill/>
                </a:ln>
                <a:solidFill>
                  <a:srgbClr val="CC3538"/>
                </a:solidFill>
                <a:effectLst/>
                <a:uLnTx/>
                <a:uFillTx/>
                <a:latin typeface="Source Sans Pro" charset="0"/>
                <a:ea typeface="Source Sans Pro" charset="0"/>
              </a:rPr>
              <a:t>•</a:t>
            </a:r>
            <a:r>
              <a:rPr kumimoji="0" lang="en-US" sz="3600" b="1" i="0" u="none" strike="noStrike" kern="1200" cap="none" spc="-75" normalizeH="0" baseline="0" noProof="0" dirty="0">
                <a:ln>
                  <a:noFill/>
                </a:ln>
                <a:solidFill>
                  <a:srgbClr val="003F80"/>
                </a:solidFill>
                <a:effectLst/>
                <a:uLnTx/>
                <a:uFillTx/>
                <a:latin typeface="Source Sans Pro" charset="0"/>
                <a:ea typeface="Source Sans Pro" charset="0"/>
              </a:rPr>
              <a:t> RECOVER</a:t>
            </a:r>
          </a:p>
        </p:txBody>
      </p:sp>
      <p:pic>
        <p:nvPicPr>
          <p:cNvPr id="3" name="Picture 2">
            <a:extLst>
              <a:ext uri="{FF2B5EF4-FFF2-40B4-BE49-F238E27FC236}">
                <a16:creationId xmlns:a16="http://schemas.microsoft.com/office/drawing/2014/main" id="{DF6B45E8-DE9F-CE2F-4F1E-9AD12715ABA8}"/>
              </a:ext>
            </a:extLst>
          </p:cNvPr>
          <p:cNvPicPr>
            <a:picLocks noChangeAspect="1"/>
          </p:cNvPicPr>
          <p:nvPr/>
        </p:nvPicPr>
        <p:blipFill rotWithShape="1">
          <a:blip r:embed="rId3">
            <a:extLst>
              <a:ext uri="{28A0092B-C50C-407E-A947-70E740481C1C}">
                <a14:useLocalDpi xmlns:a14="http://schemas.microsoft.com/office/drawing/2010/main" val="0"/>
              </a:ext>
            </a:extLst>
          </a:blip>
          <a:srcRect t="6772"/>
          <a:stretch/>
        </p:blipFill>
        <p:spPr>
          <a:xfrm>
            <a:off x="689610" y="2572413"/>
            <a:ext cx="10812780" cy="1434945"/>
          </a:xfrm>
          <a:prstGeom prst="rect">
            <a:avLst/>
          </a:prstGeom>
        </p:spPr>
      </p:pic>
    </p:spTree>
    <p:extLst>
      <p:ext uri="{BB962C8B-B14F-4D97-AF65-F5344CB8AC3E}">
        <p14:creationId xmlns:p14="http://schemas.microsoft.com/office/powerpoint/2010/main" val="283700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7BE9-49EE-CCA6-313E-4E0347BA712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FD2A4E8-B8A2-B205-8339-F662F17D0441}"/>
              </a:ext>
            </a:extLst>
          </p:cNvPr>
          <p:cNvSpPr txBox="1"/>
          <p:nvPr/>
        </p:nvSpPr>
        <p:spPr>
          <a:xfrm>
            <a:off x="487355" y="857351"/>
            <a:ext cx="10499074" cy="584775"/>
          </a:xfrm>
          <a:prstGeom prst="rect">
            <a:avLst/>
          </a:prstGeom>
          <a:noFill/>
        </p:spPr>
        <p:txBody>
          <a:bodyPr wrap="square" rtlCol="0">
            <a:spAutoFit/>
          </a:bodyPr>
          <a:lstStyle/>
          <a:p>
            <a:r>
              <a:rPr lang="en-US" sz="3200" b="1" dirty="0">
                <a:solidFill>
                  <a:schemeClr val="accent5"/>
                </a:solidFill>
                <a:latin typeface="Source Sans Pro" panose="020B0503030403020204" pitchFamily="34" charset="0"/>
              </a:rPr>
              <a:t>SBA’s CORE Services</a:t>
            </a:r>
            <a:endParaRPr lang="en-US" sz="3200" dirty="0">
              <a:solidFill>
                <a:schemeClr val="accent5"/>
              </a:solidFill>
            </a:endParaRPr>
          </a:p>
        </p:txBody>
      </p:sp>
      <p:sp>
        <p:nvSpPr>
          <p:cNvPr id="2" name="TextBox 1">
            <a:extLst>
              <a:ext uri="{FF2B5EF4-FFF2-40B4-BE49-F238E27FC236}">
                <a16:creationId xmlns:a16="http://schemas.microsoft.com/office/drawing/2014/main" id="{356142DF-C2F7-5A24-CC1A-FEB28F19E7F0}"/>
              </a:ext>
            </a:extLst>
          </p:cNvPr>
          <p:cNvSpPr txBox="1"/>
          <p:nvPr/>
        </p:nvSpPr>
        <p:spPr>
          <a:xfrm>
            <a:off x="2000818" y="1660977"/>
            <a:ext cx="9171878" cy="46045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accent5"/>
                </a:solidFill>
              </a:rPr>
              <a:t>Entrepreneurial Development – Training, Counseling, &amp; Mentorships </a:t>
            </a:r>
          </a:p>
          <a:p>
            <a:pPr marL="285750" indent="-285750">
              <a:buFont typeface="Arial" panose="020B0604020202020204" pitchFamily="34" charset="0"/>
              <a:buChar char="•"/>
            </a:pPr>
            <a:endParaRPr lang="en-US" sz="2800" b="1" dirty="0">
              <a:solidFill>
                <a:schemeClr val="accent5"/>
              </a:solidFill>
            </a:endParaRPr>
          </a:p>
          <a:p>
            <a:pPr marL="285750" indent="-285750">
              <a:buFont typeface="Arial" panose="020B0604020202020204" pitchFamily="34" charset="0"/>
              <a:buChar char="•"/>
            </a:pPr>
            <a:r>
              <a:rPr lang="en-US" sz="2800" b="1" dirty="0">
                <a:solidFill>
                  <a:schemeClr val="accent5"/>
                </a:solidFill>
              </a:rPr>
              <a:t>Government Contracting  -- Certifications &amp; Guidance</a:t>
            </a:r>
          </a:p>
          <a:p>
            <a:pPr marL="285750" indent="-285750">
              <a:buFont typeface="Arial" panose="020B0604020202020204" pitchFamily="34" charset="0"/>
              <a:buChar char="•"/>
            </a:pPr>
            <a:endParaRPr lang="en-US" sz="2800" b="1" dirty="0">
              <a:solidFill>
                <a:schemeClr val="accent5"/>
              </a:solidFill>
            </a:endParaRPr>
          </a:p>
          <a:p>
            <a:pPr marL="285750" indent="-285750">
              <a:buFont typeface="Arial" panose="020B0604020202020204" pitchFamily="34" charset="0"/>
              <a:buChar char="•"/>
            </a:pPr>
            <a:r>
              <a:rPr lang="en-US" sz="2800" b="1" dirty="0">
                <a:solidFill>
                  <a:schemeClr val="accent5"/>
                </a:solidFill>
              </a:rPr>
              <a:t>Access to Capital (SBA Loan Guarantees and Microloans) </a:t>
            </a:r>
          </a:p>
          <a:p>
            <a:pPr marL="285750" indent="-285750">
              <a:buFont typeface="Arial" panose="020B0604020202020204" pitchFamily="34" charset="0"/>
              <a:buChar char="•"/>
            </a:pPr>
            <a:endParaRPr lang="en-US" sz="2800" b="1" dirty="0">
              <a:solidFill>
                <a:schemeClr val="accent5"/>
              </a:solidFill>
            </a:endParaRPr>
          </a:p>
          <a:p>
            <a:pPr marL="285750" indent="-285750">
              <a:buFont typeface="Arial" panose="020B0604020202020204" pitchFamily="34" charset="0"/>
              <a:buChar char="•"/>
            </a:pPr>
            <a:r>
              <a:rPr lang="en-US" sz="2800" b="1" dirty="0">
                <a:solidFill>
                  <a:schemeClr val="accent5"/>
                </a:solidFill>
              </a:rPr>
              <a:t>Home &amp; Business Disaster Loans</a:t>
            </a:r>
          </a:p>
          <a:p>
            <a:pPr marL="285750" indent="-285750">
              <a:lnSpc>
                <a:spcPct val="200000"/>
              </a:lnSpc>
              <a:buFont typeface="Arial" panose="020B0604020202020204" pitchFamily="34" charset="0"/>
              <a:buChar char="•"/>
            </a:pPr>
            <a:endParaRPr lang="en-US" sz="2400" b="1" dirty="0">
              <a:solidFill>
                <a:schemeClr val="accent5"/>
              </a:solidFill>
            </a:endParaRPr>
          </a:p>
        </p:txBody>
      </p:sp>
      <p:sp>
        <p:nvSpPr>
          <p:cNvPr id="7" name="TextBox 6">
            <a:extLst>
              <a:ext uri="{FF2B5EF4-FFF2-40B4-BE49-F238E27FC236}">
                <a16:creationId xmlns:a16="http://schemas.microsoft.com/office/drawing/2014/main" id="{1227D728-3BC3-2247-BCBE-30B4176A16D1}"/>
              </a:ext>
            </a:extLst>
          </p:cNvPr>
          <p:cNvSpPr txBox="1"/>
          <p:nvPr/>
        </p:nvSpPr>
        <p:spPr>
          <a:xfrm>
            <a:off x="366966" y="6327062"/>
            <a:ext cx="477845" cy="369332"/>
          </a:xfrm>
          <a:prstGeom prst="rect">
            <a:avLst/>
          </a:prstGeom>
          <a:noFill/>
        </p:spPr>
        <p:txBody>
          <a:bodyPr wrap="square" rtlCol="0">
            <a:spAutoFit/>
          </a:bodyPr>
          <a:lstStyle/>
          <a:p>
            <a:fld id="{255B3B7D-23EF-439F-A1DB-31D91C429C63}" type="slidenum">
              <a:rPr lang="en-US" smtClean="0"/>
              <a:t>7</a:t>
            </a:fld>
            <a:endParaRPr lang="en-US" dirty="0"/>
          </a:p>
        </p:txBody>
      </p:sp>
    </p:spTree>
    <p:extLst>
      <p:ext uri="{BB962C8B-B14F-4D97-AF65-F5344CB8AC3E}">
        <p14:creationId xmlns:p14="http://schemas.microsoft.com/office/powerpoint/2010/main" val="160509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1253"/>
            <a:ext cx="10515600" cy="998008"/>
          </a:xfrm>
        </p:spPr>
        <p:txBody>
          <a:bodyPr/>
          <a:lstStyle/>
          <a:p>
            <a:r>
              <a:rPr lang="en-US" dirty="0"/>
              <a:t>The SBA Resource Partner Network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7856" y="1591734"/>
            <a:ext cx="3064356" cy="3817005"/>
          </a:xfrm>
          <a:prstGeom prst="rect">
            <a:avLst/>
          </a:prstGeom>
        </p:spPr>
      </p:pic>
      <p:sp>
        <p:nvSpPr>
          <p:cNvPr id="12" name="Content Placeholder 2"/>
          <p:cNvSpPr txBox="1">
            <a:spLocks/>
          </p:cNvSpPr>
          <p:nvPr/>
        </p:nvSpPr>
        <p:spPr>
          <a:xfrm>
            <a:off x="1032934" y="1591734"/>
            <a:ext cx="6908800" cy="3943832"/>
          </a:xfrm>
          <a:prstGeom prst="rect">
            <a:avLst/>
          </a:prstGeom>
          <a:noFill/>
        </p:spPr>
        <p:txBody>
          <a:bodyPr vert="horz" lIns="91440" tIns="45720" rIns="91440" bIns="45720" rtlCol="0">
            <a:no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2400" b="1" dirty="0"/>
              <a:t>SCORE</a:t>
            </a:r>
            <a:r>
              <a:rPr lang="en-US" sz="2400" dirty="0"/>
              <a:t> Mentors throughout the state </a:t>
            </a:r>
            <a:r>
              <a:rPr lang="en-US" sz="2400" dirty="0">
                <a:hlinkClick r:id="rId4"/>
              </a:rPr>
              <a:t>www.score.org</a:t>
            </a:r>
            <a:r>
              <a:rPr lang="en-US" sz="2400" dirty="0"/>
              <a:t> </a:t>
            </a:r>
          </a:p>
          <a:p>
            <a:pPr marL="0" indent="0">
              <a:buNone/>
            </a:pPr>
            <a:r>
              <a:rPr lang="en-US" sz="2400" b="1" dirty="0"/>
              <a:t>SBDCs</a:t>
            </a:r>
            <a:r>
              <a:rPr lang="en-US" sz="2400" dirty="0"/>
              <a:t> located throughout the state </a:t>
            </a:r>
            <a:r>
              <a:rPr lang="en-US" sz="2400" dirty="0">
                <a:hlinkClick r:id="rId5"/>
              </a:rPr>
              <a:t>https://www.scsbdc.com</a:t>
            </a:r>
            <a:endParaRPr lang="en-US" sz="2400" dirty="0"/>
          </a:p>
          <a:p>
            <a:pPr marL="0" indent="0">
              <a:buNone/>
            </a:pPr>
            <a:r>
              <a:rPr lang="en-US" sz="2400" b="1" dirty="0"/>
              <a:t>Women’s Business Centers</a:t>
            </a:r>
          </a:p>
          <a:p>
            <a:pPr algn="l"/>
            <a:r>
              <a:rPr lang="en-US" sz="2400" u="sng" dirty="0">
                <a:solidFill>
                  <a:srgbClr val="336AAA"/>
                </a:solidFill>
                <a:latin typeface="Source Sans Pro" panose="020B0503030403020204" pitchFamily="34" charset="0"/>
                <a:hlinkClick r:id="rId6"/>
              </a:rPr>
              <a:t>Benedict Women's Business Center (Columbia)</a:t>
            </a:r>
            <a:endParaRPr lang="en-US" sz="2400" dirty="0">
              <a:solidFill>
                <a:srgbClr val="000000"/>
              </a:solidFill>
              <a:latin typeface="Source Sans Pro" panose="020B0503030403020204" pitchFamily="34" charset="0"/>
            </a:endParaRPr>
          </a:p>
          <a:p>
            <a:pPr algn="l"/>
            <a:r>
              <a:rPr lang="en-US" sz="2400" u="sng" dirty="0" err="1">
                <a:solidFill>
                  <a:srgbClr val="336AAA"/>
                </a:solidFill>
                <a:latin typeface="Source Sans Pro" panose="020B0503030403020204" pitchFamily="34" charset="0"/>
                <a:hlinkClick r:id="rId7"/>
              </a:rPr>
              <a:t>EmpowHER</a:t>
            </a:r>
            <a:r>
              <a:rPr lang="en-US" sz="2400" u="sng" dirty="0">
                <a:solidFill>
                  <a:srgbClr val="336AAA"/>
                </a:solidFill>
                <a:latin typeface="Source Sans Pro" panose="020B0503030403020204" pitchFamily="34" charset="0"/>
                <a:hlinkClick r:id="rId7"/>
              </a:rPr>
              <a:t> Women’s Business Center (Barnwell)</a:t>
            </a:r>
            <a:endParaRPr lang="en-US" sz="2400" u="sng" dirty="0">
              <a:solidFill>
                <a:srgbClr val="336AAA"/>
              </a:solidFill>
              <a:latin typeface="Source Sans Pro" panose="020B0503030403020204" pitchFamily="34" charset="0"/>
              <a:hlinkClick r:id="rId8"/>
            </a:endParaRPr>
          </a:p>
          <a:p>
            <a:pPr algn="l"/>
            <a:r>
              <a:rPr lang="en-US" sz="2400" u="sng" dirty="0">
                <a:solidFill>
                  <a:srgbClr val="336AAA"/>
                </a:solidFill>
                <a:latin typeface="Source Sans Pro" panose="020B0503030403020204" pitchFamily="34" charset="0"/>
                <a:hlinkClick r:id="rId8"/>
              </a:rPr>
              <a:t>I-Hope Women's Business Center (Charleston)</a:t>
            </a:r>
            <a:endParaRPr lang="en-US" sz="2400" dirty="0">
              <a:solidFill>
                <a:srgbClr val="000000"/>
              </a:solidFill>
              <a:latin typeface="Source Sans Pro" panose="020B0503030403020204" pitchFamily="34" charset="0"/>
            </a:endParaRPr>
          </a:p>
          <a:p>
            <a:pPr marL="0" indent="0">
              <a:buNone/>
            </a:pPr>
            <a:r>
              <a:rPr lang="en-US" sz="2400" b="1" dirty="0"/>
              <a:t>Veteran’s Business Outreach Centers</a:t>
            </a:r>
          </a:p>
          <a:p>
            <a:pPr marL="0" indent="0">
              <a:buNone/>
            </a:pPr>
            <a:r>
              <a:rPr lang="en-US" sz="2400" dirty="0">
                <a:hlinkClick r:id="rId9"/>
              </a:rPr>
              <a:t>VBOC - The Veterans Transformational Learning Initiative (citadel.edu)</a:t>
            </a:r>
            <a:endParaRPr lang="en-US" sz="2400" b="1" dirty="0"/>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12688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1461-EB65-4082-A2CC-B7DCDC518D42}"/>
              </a:ext>
            </a:extLst>
          </p:cNvPr>
          <p:cNvSpPr>
            <a:spLocks noGrp="1"/>
          </p:cNvSpPr>
          <p:nvPr>
            <p:ph type="title"/>
          </p:nvPr>
        </p:nvSpPr>
        <p:spPr>
          <a:xfrm>
            <a:off x="838200" y="522022"/>
            <a:ext cx="10515600" cy="1118130"/>
          </a:xfrm>
        </p:spPr>
        <p:txBody>
          <a:bodyPr anchor="t">
            <a:normAutofit/>
          </a:bodyPr>
          <a:lstStyle/>
          <a:p>
            <a:r>
              <a:rPr lang="en-US" sz="3200" dirty="0"/>
              <a:t>Important Technical Assistance from SBA &amp; </a:t>
            </a:r>
            <a:br>
              <a:rPr lang="en-US" sz="3200" dirty="0"/>
            </a:br>
            <a:r>
              <a:rPr lang="en-US" sz="3200" dirty="0"/>
              <a:t>Resource Partners</a:t>
            </a:r>
          </a:p>
        </p:txBody>
      </p:sp>
      <p:sp>
        <p:nvSpPr>
          <p:cNvPr id="4" name="Slide Number Placeholder 3">
            <a:extLst>
              <a:ext uri="{FF2B5EF4-FFF2-40B4-BE49-F238E27FC236}">
                <a16:creationId xmlns:a16="http://schemas.microsoft.com/office/drawing/2014/main" id="{A591F9EB-ADEE-42C1-8BDB-447AFBA715CE}"/>
              </a:ext>
            </a:extLst>
          </p:cNvPr>
          <p:cNvSpPr>
            <a:spLocks noGrp="1"/>
          </p:cNvSpPr>
          <p:nvPr>
            <p:ph type="sldNum" sz="quarter" idx="4294967295"/>
          </p:nvPr>
        </p:nvSpPr>
        <p:spPr>
          <a:xfrm>
            <a:off x="10134600" y="5502275"/>
            <a:ext cx="2057400" cy="274638"/>
          </a:xfrm>
          <a:prstGeom prst="rect">
            <a:avLst/>
          </a:prstGeom>
        </p:spPr>
        <p:txBody>
          <a:bodyPr anchor="ctr">
            <a:normAutofit fontScale="77500" lnSpcReduction="20000"/>
          </a:bodyPr>
          <a:lstStyle/>
          <a:p>
            <a:pPr>
              <a:spcAft>
                <a:spcPts val="450"/>
              </a:spcAft>
            </a:pPr>
            <a:fld id="{B1AB44B9-F1EC-4F4B-88D4-413245C9CD3E}" type="slidenum">
              <a:rPr lang="en-US">
                <a:solidFill>
                  <a:srgbClr val="1B1E29">
                    <a:tint val="75000"/>
                  </a:srgbClr>
                </a:solidFill>
              </a:rPr>
              <a:pPr>
                <a:spcAft>
                  <a:spcPts val="450"/>
                </a:spcAft>
              </a:pPr>
              <a:t>9</a:t>
            </a:fld>
            <a:endParaRPr lang="en-US" dirty="0">
              <a:solidFill>
                <a:srgbClr val="1B1E29">
                  <a:tint val="75000"/>
                </a:srgbClr>
              </a:solidFill>
            </a:endParaRPr>
          </a:p>
        </p:txBody>
      </p:sp>
      <p:sp>
        <p:nvSpPr>
          <p:cNvPr id="5" name="TextBox 4">
            <a:extLst>
              <a:ext uri="{FF2B5EF4-FFF2-40B4-BE49-F238E27FC236}">
                <a16:creationId xmlns:a16="http://schemas.microsoft.com/office/drawing/2014/main" id="{D5EC628C-14F7-E0B2-CE3E-5F79019DC5D6}"/>
              </a:ext>
            </a:extLst>
          </p:cNvPr>
          <p:cNvSpPr txBox="1"/>
          <p:nvPr/>
        </p:nvSpPr>
        <p:spPr>
          <a:xfrm>
            <a:off x="1794933" y="1811663"/>
            <a:ext cx="73660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Cash flow management/short term, financial management;</a:t>
            </a:r>
          </a:p>
          <a:p>
            <a:pPr marL="285750" indent="-285750">
              <a:buFont typeface="Arial" panose="020B0604020202020204" pitchFamily="34" charset="0"/>
              <a:buChar char="•"/>
            </a:pPr>
            <a:r>
              <a:rPr lang="en-US" sz="2400" dirty="0"/>
              <a:t>Business plan assistance;</a:t>
            </a:r>
          </a:p>
          <a:p>
            <a:pPr marL="285750" indent="-285750">
              <a:buFont typeface="Arial" panose="020B0604020202020204" pitchFamily="34" charset="0"/>
              <a:buChar char="•"/>
            </a:pPr>
            <a:r>
              <a:rPr lang="en-US" sz="2400" dirty="0"/>
              <a:t>Loan packaging assistance;</a:t>
            </a:r>
          </a:p>
          <a:p>
            <a:pPr marL="285750" indent="-285750">
              <a:buFont typeface="Arial" panose="020B0604020202020204" pitchFamily="34" charset="0"/>
              <a:buChar char="•"/>
            </a:pPr>
            <a:r>
              <a:rPr lang="en-US" sz="2400" dirty="0"/>
              <a:t>Messaging/Social Media </a:t>
            </a:r>
          </a:p>
          <a:p>
            <a:pPr marL="285750" indent="-285750">
              <a:buFont typeface="Arial" panose="020B0604020202020204" pitchFamily="34" charset="0"/>
              <a:buChar char="•"/>
            </a:pPr>
            <a:r>
              <a:rPr lang="en-US" sz="2400" dirty="0"/>
              <a:t>Import/Export assistance;</a:t>
            </a:r>
          </a:p>
          <a:p>
            <a:pPr marL="285750" indent="-285750">
              <a:buFont typeface="Arial" panose="020B0604020202020204" pitchFamily="34" charset="0"/>
              <a:buChar char="•"/>
            </a:pPr>
            <a:r>
              <a:rPr lang="en-US" sz="2400" dirty="0"/>
              <a:t>Supply chain;</a:t>
            </a:r>
          </a:p>
          <a:p>
            <a:pPr marL="285750" indent="-285750">
              <a:buFont typeface="Arial" panose="020B0604020202020204" pitchFamily="34" charset="0"/>
              <a:buChar char="•"/>
            </a:pPr>
            <a:r>
              <a:rPr lang="en-US" sz="2400" dirty="0"/>
              <a:t>Strategic and succession planning; </a:t>
            </a:r>
          </a:p>
          <a:p>
            <a:pPr marL="285750" indent="-285750">
              <a:buFont typeface="Arial" panose="020B0604020202020204" pitchFamily="34" charset="0"/>
              <a:buChar char="•"/>
            </a:pPr>
            <a:r>
              <a:rPr lang="en-US" sz="2400" dirty="0"/>
              <a:t>Risk management;</a:t>
            </a:r>
          </a:p>
          <a:p>
            <a:pPr marL="285750" indent="-285750">
              <a:buFont typeface="Arial" panose="020B0604020202020204" pitchFamily="34" charset="0"/>
              <a:buChar char="•"/>
            </a:pPr>
            <a:r>
              <a:rPr lang="en-US" sz="2400" dirty="0"/>
              <a:t>Disaster preparation and recovery.</a:t>
            </a:r>
          </a:p>
          <a:p>
            <a:pPr marL="285750" indent="-28575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2663486395"/>
      </p:ext>
    </p:extLst>
  </p:cSld>
  <p:clrMapOvr>
    <a:masterClrMapping/>
  </p:clrMapOvr>
</p:sld>
</file>

<file path=ppt/theme/theme1.xml><?xml version="1.0" encoding="utf-8"?>
<a:theme xmlns:a="http://schemas.openxmlformats.org/drawingml/2006/main" name="SBA_Theme1">
  <a:themeElements>
    <a:clrScheme name="SBA Color palette">
      <a:dk1>
        <a:srgbClr val="223369"/>
      </a:dk1>
      <a:lt1>
        <a:srgbClr val="CC0000"/>
      </a:lt1>
      <a:dk2>
        <a:srgbClr val="969696"/>
      </a:dk2>
      <a:lt2>
        <a:srgbClr val="A6C3DA"/>
      </a:lt2>
      <a:accent1>
        <a:srgbClr val="007DBC"/>
      </a:accent1>
      <a:accent2>
        <a:srgbClr val="1B1E29"/>
      </a:accent2>
      <a:accent3>
        <a:srgbClr val="197E4E"/>
      </a:accent3>
      <a:accent4>
        <a:srgbClr val="F1C400"/>
      </a:accent4>
      <a:accent5>
        <a:srgbClr val="FFFFFF"/>
      </a:accent5>
      <a:accent6>
        <a:srgbClr val="FFFFFF"/>
      </a:accent6>
      <a:hlink>
        <a:srgbClr val="007DBC"/>
      </a:hlink>
      <a:folHlink>
        <a:srgbClr val="223369"/>
      </a:folHlink>
    </a:clrScheme>
    <a:fontScheme name="SBA Fonts">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BA_Theme1" id="{A4B64917-C791-472D-8A19-37495506F73B}" vid="{F0D6757C-5580-4E32-9DDE-61FE1159AFCB}"/>
    </a:ext>
  </a:extLst>
</a:theme>
</file>

<file path=ppt/theme/theme2.xml><?xml version="1.0" encoding="utf-8"?>
<a:theme xmlns:a="http://schemas.openxmlformats.org/drawingml/2006/main" name="1_SBA_Theme1">
  <a:themeElements>
    <a:clrScheme name="SBA Color palette">
      <a:dk1>
        <a:srgbClr val="223369"/>
      </a:dk1>
      <a:lt1>
        <a:srgbClr val="CC0000"/>
      </a:lt1>
      <a:dk2>
        <a:srgbClr val="969696"/>
      </a:dk2>
      <a:lt2>
        <a:srgbClr val="A6C3DA"/>
      </a:lt2>
      <a:accent1>
        <a:srgbClr val="007DBC"/>
      </a:accent1>
      <a:accent2>
        <a:srgbClr val="1B1E29"/>
      </a:accent2>
      <a:accent3>
        <a:srgbClr val="197E4E"/>
      </a:accent3>
      <a:accent4>
        <a:srgbClr val="F1C400"/>
      </a:accent4>
      <a:accent5>
        <a:srgbClr val="FFFFFF"/>
      </a:accent5>
      <a:accent6>
        <a:srgbClr val="FFFFFF"/>
      </a:accent6>
      <a:hlink>
        <a:srgbClr val="007DBC"/>
      </a:hlink>
      <a:folHlink>
        <a:srgbClr val="223369"/>
      </a:folHlink>
    </a:clrScheme>
    <a:fontScheme name="SBA Fonts">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BA_Theme1" id="{A4B64917-C791-472D-8A19-37495506F73B}" vid="{F0D6757C-5580-4E32-9DDE-61FE1159AFCB}"/>
    </a:ext>
  </a:extLst>
</a:theme>
</file>

<file path=ppt/theme/theme3.xml><?xml version="1.0" encoding="utf-8"?>
<a:theme xmlns:a="http://schemas.openxmlformats.org/drawingml/2006/main" name="1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6BD61D88EF9E4FA1BD42C558C91714" ma:contentTypeVersion="9" ma:contentTypeDescription="Create a new document." ma:contentTypeScope="" ma:versionID="a371c15eda40ca820081ed6ebfbd15fb">
  <xsd:schema xmlns:xsd="http://www.w3.org/2001/XMLSchema" xmlns:xs="http://www.w3.org/2001/XMLSchema" xmlns:p="http://schemas.microsoft.com/office/2006/metadata/properties" xmlns:ns3="9005ffc5-ac2f-4565-b081-307bf775a9d7" targetNamespace="http://schemas.microsoft.com/office/2006/metadata/properties" ma:root="true" ma:fieldsID="8430e2f1f46a8d341a49995168a95a43" ns3:_="">
    <xsd:import namespace="9005ffc5-ac2f-4565-b081-307bf775a9d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5ffc5-ac2f-4565-b081-307bf775a9d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005ffc5-ac2f-4565-b081-307bf775a9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D5FF6E-28CC-4711-96C5-1AEE87A7BF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05ffc5-ac2f-4565-b081-307bf775a9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5A81C6-692A-4CE9-8EAA-5310C17BB0CA}">
  <ds:schemaRef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9005ffc5-ac2f-4565-b081-307bf775a9d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C2F9818-C06B-40E6-86A8-8D7FAD6378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10685</TotalTime>
  <Words>2804</Words>
  <Application>Microsoft Office PowerPoint</Application>
  <PresentationFormat>Widescreen</PresentationFormat>
  <Paragraphs>435</Paragraphs>
  <Slides>35</Slides>
  <Notes>35</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51" baseType="lpstr">
      <vt:lpstr>Aptos</vt:lpstr>
      <vt:lpstr>Arial</vt:lpstr>
      <vt:lpstr>Arial Narrow</vt:lpstr>
      <vt:lpstr>Arial,Sans-Serif</vt:lpstr>
      <vt:lpstr>Calibri</vt:lpstr>
      <vt:lpstr>Merriweather Web</vt:lpstr>
      <vt:lpstr>Source Sans Pro</vt:lpstr>
      <vt:lpstr>Source Sans Pro</vt:lpstr>
      <vt:lpstr>Source Sans Pro </vt:lpstr>
      <vt:lpstr>Source Sans Pro SemiBold</vt:lpstr>
      <vt:lpstr>Source Sans Pro Web</vt:lpstr>
      <vt:lpstr>Wingdings</vt:lpstr>
      <vt:lpstr>SBA_Theme1</vt:lpstr>
      <vt:lpstr>1_SBA_Theme1</vt:lpstr>
      <vt:lpstr>1_Office Theme</vt:lpstr>
      <vt:lpstr>Worksheet</vt:lpstr>
      <vt:lpstr>PowerPoint Presentation</vt:lpstr>
      <vt:lpstr>PowerPoint Presentation</vt:lpstr>
      <vt:lpstr>PowerPoint Presentation</vt:lpstr>
      <vt:lpstr>PowerPoint Presentation</vt:lpstr>
      <vt:lpstr>Small Businesses are Key Drivers of South Carolina’s Economy</vt:lpstr>
      <vt:lpstr>The SBA works to ignite change and spark action so small businesses can confidently</vt:lpstr>
      <vt:lpstr>PowerPoint Presentation</vt:lpstr>
      <vt:lpstr>The SBA Resource Partner Network</vt:lpstr>
      <vt:lpstr>Important Technical Assistance from SBA &amp;  Resource Partners</vt:lpstr>
      <vt:lpstr>FY2024 Performance of SC Resource Partners</vt:lpstr>
      <vt:lpstr>Government Certification &amp; Contracting </vt:lpstr>
      <vt:lpstr>PowerPoint Presentation</vt:lpstr>
      <vt:lpstr>PowerPoint Presentation</vt:lpstr>
      <vt:lpstr>SBA’s Made in America  Manufacturers Initiative</vt:lpstr>
      <vt:lpstr>New/Renewed Partnerships &amp; Outreach</vt:lpstr>
      <vt:lpstr>Manufacturing in South Carolina – 3,079</vt:lpstr>
      <vt:lpstr>NEW: Office of Manufacturing &amp; Trade - Going  Global</vt:lpstr>
      <vt:lpstr>NEW - SBA Onshoring Portal</vt:lpstr>
      <vt:lpstr>SBA Loans Offer Solutions Throughout the Entire Life  Cycle of a Small Business </vt:lpstr>
      <vt:lpstr>Benefits of SBA – Guaranteed Loans    </vt:lpstr>
      <vt:lpstr>General Eligibility </vt:lpstr>
      <vt:lpstr>Access to Capital – SBA Loan Programs</vt:lpstr>
      <vt:lpstr>Access to Capital – SBA Loan Programs (Continued)</vt:lpstr>
      <vt:lpstr>SBA Disaster Recovery Loan Assistance (SBA Direct Loans) </vt:lpstr>
      <vt:lpstr>SBA Loan Activity in South Carolina </vt:lpstr>
      <vt:lpstr>Access to Capital – Investment Capital</vt:lpstr>
      <vt:lpstr>Access to Capital – Investment Capital</vt:lpstr>
      <vt:lpstr>Access to Capital – America’s Seed Fund (SBIR/STTR)</vt:lpstr>
      <vt:lpstr>America’s Seed Fund Participating Agencies</vt:lpstr>
      <vt:lpstr>2025 Small Business Resource Guide</vt:lpstr>
      <vt:lpstr>Updates</vt:lpstr>
      <vt:lpstr>Updates</vt:lpstr>
      <vt:lpstr>Contact SBA SC District Office</vt:lpstr>
      <vt:lpstr>SBA Staff Listing South Carolina District Office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Business Loan Symposium</dc:title>
  <dc:creator>Le, Ly T.</dc:creator>
  <cp:lastModifiedBy>Beth Williams</cp:lastModifiedBy>
  <cp:revision>45</cp:revision>
  <cp:lastPrinted>2025-07-28T02:37:41Z</cp:lastPrinted>
  <dcterms:created xsi:type="dcterms:W3CDTF">2024-05-30T16:02:23Z</dcterms:created>
  <dcterms:modified xsi:type="dcterms:W3CDTF">2025-07-28T18:17:24Z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0x0101003F6BD61D88EF9E4FA1BD42C558C91714</vt:lpwstr>
  </property>
</Properties>
</file>